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rawings/drawing2.xml" ContentType="application/vnd.openxmlformats-officedocument.drawingml.chartshapes+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rts/chart3.xml" ContentType="application/vnd.openxmlformats-officedocument.drawingml.chart+xml"/>
  <Override PartName="/ppt/charts/chart4.xml" ContentType="application/vnd.openxmlformats-officedocument.drawingml.chart+xml"/>
  <Default Extension="xlsx" ContentType="application/vnd.openxmlformats-officedocument.spreadsheetml.sheet"/>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256" r:id="rId2"/>
    <p:sldId id="286" r:id="rId3"/>
    <p:sldId id="257" r:id="rId4"/>
    <p:sldId id="281" r:id="rId5"/>
    <p:sldId id="259" r:id="rId6"/>
    <p:sldId id="288" r:id="rId7"/>
    <p:sldId id="264" r:id="rId8"/>
    <p:sldId id="293" r:id="rId9"/>
    <p:sldId id="265" r:id="rId10"/>
    <p:sldId id="266" r:id="rId11"/>
    <p:sldId id="272" r:id="rId12"/>
    <p:sldId id="273" r:id="rId13"/>
    <p:sldId id="279" r:id="rId14"/>
    <p:sldId id="289" r:id="rId15"/>
    <p:sldId id="267" r:id="rId16"/>
    <p:sldId id="29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462" autoAdjust="0"/>
  </p:normalViewPr>
  <p:slideViewPr>
    <p:cSldViewPr>
      <p:cViewPr varScale="1">
        <p:scale>
          <a:sx n="63" d="100"/>
          <a:sy n="63" d="100"/>
        </p:scale>
        <p:origin x="-726" y="-10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Documents%20and%20Settings\Lynn.McIntyre\Local%20Settings\Temporary%20Internet%20Files\Content.Outlook\EXPT00KZ\Tables%20and%20charts%20revised.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Lynn.McIntyre\Local%20Settings\Temporary%20Internet%20Files\Content.Outlook\7G8WLLVZ\Tables%20and%20charts%20revised.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Documents%20and%20Settings\Lynn%20McIntyre\Local%20Settings\Temporary%20Internet%20Files\Content.Outlook\9TW95B52\ROUNDED_all_summary_stats%20-%20CV-mar2%20-%20CV%20(2).xls"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smtClean="0"/>
              <a:t>Household </a:t>
            </a:r>
            <a:r>
              <a:rPr lang="en-US" dirty="0"/>
              <a:t>food security</a:t>
            </a:r>
          </a:p>
          <a:p>
            <a:pPr>
              <a:defRPr/>
            </a:pPr>
            <a:r>
              <a:rPr lang="en-US" sz="1600" baseline="0" dirty="0"/>
              <a:t>Canada 2011</a:t>
            </a:r>
            <a:endParaRPr lang="en-US" sz="1600" dirty="0"/>
          </a:p>
        </c:rich>
      </c:tx>
      <c:layout>
        <c:manualLayout>
          <c:xMode val="edge"/>
          <c:yMode val="edge"/>
          <c:x val="0.57890180783476841"/>
          <c:y val="1.3333333333333341E-2"/>
        </c:manualLayout>
      </c:layout>
    </c:title>
    <c:plotArea>
      <c:layout>
        <c:manualLayout>
          <c:layoutTarget val="inner"/>
          <c:xMode val="edge"/>
          <c:yMode val="edge"/>
          <c:x val="8.8935968205768282E-2"/>
          <c:y val="0.13573290189661191"/>
          <c:w val="0.55016176994496013"/>
          <c:h val="0.7780935495699447"/>
        </c:manualLayout>
      </c:layout>
      <c:pieChart>
        <c:varyColors val="1"/>
        <c:ser>
          <c:idx val="1"/>
          <c:order val="0"/>
          <c:tx>
            <c:strRef>
              <c:f>'Figure 1'!$C$3</c:f>
              <c:strCache>
                <c:ptCount val="1"/>
                <c:pt idx="0">
                  <c:v>Percent</c:v>
                </c:pt>
              </c:strCache>
            </c:strRef>
          </c:tx>
          <c:explosion val="32"/>
          <c:dPt>
            <c:idx val="0"/>
            <c:spPr>
              <a:solidFill>
                <a:schemeClr val="accent1"/>
              </a:solidFill>
            </c:spPr>
          </c:dPt>
          <c:dPt>
            <c:idx val="3"/>
            <c:spPr>
              <a:solidFill>
                <a:schemeClr val="accent4"/>
              </a:solidFill>
            </c:spPr>
          </c:dPt>
          <c:dLbls>
            <c:dLbl>
              <c:idx val="0"/>
              <c:layout>
                <c:manualLayout>
                  <c:x val="5.0420379066966406E-2"/>
                  <c:y val="-4.6115455115492747E-2"/>
                </c:manualLayout>
              </c:layout>
              <c:showVal val="1"/>
              <c:showCatName val="1"/>
            </c:dLbl>
            <c:dLbl>
              <c:idx val="1"/>
              <c:layout>
                <c:manualLayout>
                  <c:x val="1.8591622235561405E-3"/>
                  <c:y val="0.11276535404635434"/>
                </c:manualLayout>
              </c:layout>
              <c:tx>
                <c:rich>
                  <a:bodyPr/>
                  <a:lstStyle/>
                  <a:p>
                    <a:r>
                      <a:rPr lang="en-US" sz="1800" dirty="0"/>
                      <a:t>Marginal food insecurity, 4.1%</a:t>
                    </a:r>
                  </a:p>
                </c:rich>
              </c:tx>
              <c:showVal val="1"/>
              <c:showCatName val="1"/>
            </c:dLbl>
            <c:dLbl>
              <c:idx val="2"/>
              <c:layout>
                <c:manualLayout>
                  <c:x val="6.0698877564651105E-3"/>
                  <c:y val="2.8791696803689838E-5"/>
                </c:manualLayout>
              </c:layout>
              <c:showVal val="1"/>
              <c:showCatName val="1"/>
            </c:dLbl>
            <c:dLbl>
              <c:idx val="3"/>
              <c:layout>
                <c:manualLayout>
                  <c:x val="0.13264073765194756"/>
                  <c:y val="8.5800079094904225E-2"/>
                </c:manualLayout>
              </c:layout>
              <c:tx>
                <c:rich>
                  <a:bodyPr/>
                  <a:lstStyle/>
                  <a:p>
                    <a:r>
                      <a:rPr lang="en-US" sz="1800" dirty="0"/>
                      <a:t>Severe food insecurity, 2.5%</a:t>
                    </a:r>
                  </a:p>
                </c:rich>
              </c:tx>
              <c:showVal val="1"/>
              <c:showCatName val="1"/>
            </c:dLbl>
            <c:numFmt formatCode="0.0%" sourceLinked="0"/>
            <c:txPr>
              <a:bodyPr/>
              <a:lstStyle/>
              <a:p>
                <a:pPr>
                  <a:defRPr sz="1800"/>
                </a:pPr>
                <a:endParaRPr lang="en-US"/>
              </a:p>
            </c:txPr>
            <c:showVal val="1"/>
            <c:showCatName val="1"/>
          </c:dLbls>
          <c:cat>
            <c:strRef>
              <c:f>'Figure 1'!$A$4:$A$7</c:f>
              <c:strCache>
                <c:ptCount val="4"/>
                <c:pt idx="0">
                  <c:v>Food secure</c:v>
                </c:pt>
                <c:pt idx="1">
                  <c:v>Marginal food insecurity</c:v>
                </c:pt>
                <c:pt idx="2">
                  <c:v>Moderate food insecurity</c:v>
                </c:pt>
                <c:pt idx="3">
                  <c:v>Severe food insecurity</c:v>
                </c:pt>
              </c:strCache>
            </c:strRef>
          </c:cat>
          <c:val>
            <c:numRef>
              <c:f>'Figure 1'!$C$4:$C$7</c:f>
              <c:numCache>
                <c:formatCode>0.0%</c:formatCode>
                <c:ptCount val="4"/>
                <c:pt idx="0">
                  <c:v>0.87745154060007935</c:v>
                </c:pt>
                <c:pt idx="1">
                  <c:v>4.0697415178013174E-2</c:v>
                </c:pt>
                <c:pt idx="2">
                  <c:v>5.6422806460612006E-2</c:v>
                </c:pt>
                <c:pt idx="3">
                  <c:v>2.5428237761295998E-2</c:v>
                </c:pt>
              </c:numCache>
            </c:numRef>
          </c:val>
        </c:ser>
        <c:firstSliceAng val="0"/>
      </c:pieChart>
    </c:plotArea>
    <c:legend>
      <c:legendPos val="r"/>
      <c:layout/>
    </c:legend>
    <c:plotVisOnly val="1"/>
    <c:dispBlanksAs val="zero"/>
  </c:chart>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smtClean="0">
                <a:solidFill>
                  <a:schemeClr val="bg1"/>
                </a:solidFill>
              </a:rPr>
              <a:t>Food </a:t>
            </a:r>
            <a:r>
              <a:rPr lang="en-US" dirty="0">
                <a:solidFill>
                  <a:schemeClr val="bg1"/>
                </a:solidFill>
              </a:rPr>
              <a:t>insecurity, by selected household characteristics</a:t>
            </a:r>
          </a:p>
          <a:p>
            <a:pPr>
              <a:defRPr/>
            </a:pPr>
            <a:r>
              <a:rPr lang="en-US" dirty="0">
                <a:solidFill>
                  <a:schemeClr val="bg1"/>
                </a:solidFill>
              </a:rPr>
              <a:t>Canada, </a:t>
            </a:r>
            <a:r>
              <a:rPr lang="en-US" sz="1400" dirty="0" smtClean="0">
                <a:solidFill>
                  <a:schemeClr val="bg1"/>
                </a:solidFill>
              </a:rPr>
              <a:t>CCHS </a:t>
            </a:r>
            <a:r>
              <a:rPr lang="en-US" dirty="0" smtClean="0">
                <a:solidFill>
                  <a:schemeClr val="bg1"/>
                </a:solidFill>
              </a:rPr>
              <a:t>2011</a:t>
            </a:r>
            <a:endParaRPr lang="en-US" dirty="0">
              <a:solidFill>
                <a:schemeClr val="bg1"/>
              </a:solidFill>
            </a:endParaRPr>
          </a:p>
        </c:rich>
      </c:tx>
      <c:layout>
        <c:manualLayout>
          <c:xMode val="edge"/>
          <c:yMode val="edge"/>
          <c:x val="6.9123987706664863E-2"/>
          <c:y val="2.2253126096959393E-2"/>
        </c:manualLayout>
      </c:layout>
      <c:spPr>
        <a:solidFill>
          <a:srgbClr val="00B050"/>
        </a:solidFill>
      </c:spPr>
    </c:title>
    <c:plotArea>
      <c:layout/>
      <c:barChart>
        <c:barDir val="bar"/>
        <c:grouping val="clustered"/>
        <c:ser>
          <c:idx val="0"/>
          <c:order val="0"/>
          <c:tx>
            <c:strRef>
              <c:f>'Figure 6'!$C$47</c:f>
              <c:strCache>
                <c:ptCount val="1"/>
                <c:pt idx="0">
                  <c:v>Severe food insecurity</c:v>
                </c:pt>
              </c:strCache>
            </c:strRef>
          </c:tx>
          <c:spPr>
            <a:solidFill>
              <a:srgbClr val="C00000"/>
            </a:solidFill>
          </c:spPr>
          <c:cat>
            <c:multiLvlStrRef>
              <c:f>'Figure 6'!$A$48:$B$74</c:f>
              <c:multiLvlStrCache>
                <c:ptCount val="27"/>
                <c:lvl>
                  <c:pt idx="0">
                    <c:v>3.0 +</c:v>
                  </c:pt>
                  <c:pt idx="1">
                    <c:v>2.0 - 2.99</c:v>
                  </c:pt>
                  <c:pt idx="2">
                    <c:v>1.5 - 1.9</c:v>
                  </c:pt>
                  <c:pt idx="3">
                    <c:v>1.0 - 1.49</c:v>
                  </c:pt>
                  <c:pt idx="4">
                    <c:v>&lt; 1.0</c:v>
                  </c:pt>
                  <c:pt idx="5">
                    <c:v>No</c:v>
                  </c:pt>
                  <c:pt idx="6">
                    <c:v>Yes</c:v>
                  </c:pt>
                  <c:pt idx="7">
                    <c:v>Dwelling rented</c:v>
                  </c:pt>
                  <c:pt idx="8">
                    <c:v>Dwelling owned by member of household</c:v>
                  </c:pt>
                  <c:pt idx="9">
                    <c:v>Other or none</c:v>
                  </c:pt>
                  <c:pt idx="10">
                    <c:v>Social Assistance</c:v>
                  </c:pt>
                  <c:pt idx="11">
                    <c:v>Employment insurance of workers compensation</c:v>
                  </c:pt>
                  <c:pt idx="12">
                    <c:v>Senior's income, including dividends and interest</c:v>
                  </c:pt>
                  <c:pt idx="13">
                    <c:v>Wages, salaries or self-employment</c:v>
                  </c:pt>
                  <c:pt idx="14">
                    <c:v>Completed Bachelor's degree or higher</c:v>
                  </c:pt>
                  <c:pt idx="15">
                    <c:v>Completed post-secondary, below Bachelor's degree</c:v>
                  </c:pt>
                  <c:pt idx="16">
                    <c:v>Some post-secondary, not completed</c:v>
                  </c:pt>
                  <c:pt idx="17">
                    <c:v>Secondary school graduate, no post-secondary</c:v>
                  </c:pt>
                  <c:pt idx="18">
                    <c:v>Less than secondary</c:v>
                  </c:pt>
                  <c:pt idx="19">
                    <c:v>Elderly living alone</c:v>
                  </c:pt>
                  <c:pt idx="20">
                    <c:v>Other</c:v>
                  </c:pt>
                  <c:pt idx="21">
                    <c:v>Male lone parent</c:v>
                  </c:pt>
                  <c:pt idx="22">
                    <c:v>Female lone parent</c:v>
                  </c:pt>
                  <c:pt idx="23">
                    <c:v>Couple, with children</c:v>
                  </c:pt>
                  <c:pt idx="24">
                    <c:v>With children under 6</c:v>
                  </c:pt>
                  <c:pt idx="25">
                    <c:v>With children under 18</c:v>
                  </c:pt>
                  <c:pt idx="26">
                    <c:v>All Households</c:v>
                  </c:pt>
                </c:lvl>
                <c:lvl>
                  <c:pt idx="0">
                    <c:v>Household income/LIM ratio:</c:v>
                  </c:pt>
                  <c:pt idx="5">
                    <c:v>Aboriginal:</c:v>
                  </c:pt>
                  <c:pt idx="7">
                    <c:v>Tenure:</c:v>
                  </c:pt>
                  <c:pt idx="9">
                    <c:v>Main source of household income:</c:v>
                  </c:pt>
                  <c:pt idx="14">
                    <c:v>Education:</c:v>
                  </c:pt>
                  <c:pt idx="19">
                    <c:v>Household composition:</c:v>
                  </c:pt>
                </c:lvl>
              </c:multiLvlStrCache>
            </c:multiLvlStrRef>
          </c:cat>
          <c:val>
            <c:numRef>
              <c:f>'Figure 6'!$C$48:$C$74</c:f>
              <c:numCache>
                <c:formatCode>0.0%</c:formatCode>
                <c:ptCount val="27"/>
                <c:pt idx="0">
                  <c:v>3.1597200658654398E-3</c:v>
                </c:pt>
                <c:pt idx="1">
                  <c:v>8.575190058511678E-3</c:v>
                </c:pt>
                <c:pt idx="2">
                  <c:v>1.338775745083782E-2</c:v>
                </c:pt>
                <c:pt idx="3">
                  <c:v>2.4512112972239642E-2</c:v>
                </c:pt>
                <c:pt idx="4">
                  <c:v>9.0872749022855082E-2</c:v>
                </c:pt>
                <c:pt idx="5">
                  <c:v>2.4257107796336996E-2</c:v>
                </c:pt>
                <c:pt idx="6">
                  <c:v>7.9223389388729262E-2</c:v>
                </c:pt>
                <c:pt idx="7">
                  <c:v>6.2171260705393638E-2</c:v>
                </c:pt>
                <c:pt idx="8">
                  <c:v>9.1290555445628467E-3</c:v>
                </c:pt>
                <c:pt idx="9">
                  <c:v>6.0360779734477892E-2</c:v>
                </c:pt>
                <c:pt idx="10">
                  <c:v>0.27438758896221987</c:v>
                </c:pt>
                <c:pt idx="11">
                  <c:v>0.10991078996135671</c:v>
                </c:pt>
                <c:pt idx="12">
                  <c:v>1.071142088094262E-2</c:v>
                </c:pt>
                <c:pt idx="13">
                  <c:v>1.764283676864396E-2</c:v>
                </c:pt>
                <c:pt idx="14">
                  <c:v>6.9602702847434261E-3</c:v>
                </c:pt>
                <c:pt idx="15">
                  <c:v>2.437585006388E-2</c:v>
                </c:pt>
                <c:pt idx="16">
                  <c:v>7.649800638236956E-2</c:v>
                </c:pt>
                <c:pt idx="17">
                  <c:v>3.7809081732391191E-2</c:v>
                </c:pt>
                <c:pt idx="18">
                  <c:v>5.6822961053254094E-2</c:v>
                </c:pt>
                <c:pt idx="19">
                  <c:v>7.900000000000006E-3</c:v>
                </c:pt>
                <c:pt idx="20">
                  <c:v>4.2431732555597963E-2</c:v>
                </c:pt>
                <c:pt idx="21">
                  <c:v>1.1362813188589213E-2</c:v>
                </c:pt>
                <c:pt idx="22">
                  <c:v>8.8913930027902974E-2</c:v>
                </c:pt>
                <c:pt idx="23">
                  <c:v>5.6000000000000025E-3</c:v>
                </c:pt>
                <c:pt idx="24">
                  <c:v>2.158384597788476E-2</c:v>
                </c:pt>
                <c:pt idx="25">
                  <c:v>2.5621967123005417E-2</c:v>
                </c:pt>
                <c:pt idx="26">
                  <c:v>2.5399999999999999E-2</c:v>
                </c:pt>
              </c:numCache>
            </c:numRef>
          </c:val>
        </c:ser>
        <c:ser>
          <c:idx val="1"/>
          <c:order val="1"/>
          <c:tx>
            <c:strRef>
              <c:f>'Figure 6'!$D$47</c:f>
              <c:strCache>
                <c:ptCount val="1"/>
                <c:pt idx="0">
                  <c:v>Moderate food insecurity</c:v>
                </c:pt>
              </c:strCache>
            </c:strRef>
          </c:tx>
          <c:spPr>
            <a:solidFill>
              <a:schemeClr val="tx2"/>
            </a:solidFill>
          </c:spPr>
          <c:cat>
            <c:multiLvlStrRef>
              <c:f>'Figure 6'!$A$48:$B$74</c:f>
              <c:multiLvlStrCache>
                <c:ptCount val="27"/>
                <c:lvl>
                  <c:pt idx="0">
                    <c:v>3.0 +</c:v>
                  </c:pt>
                  <c:pt idx="1">
                    <c:v>2.0 - 2.99</c:v>
                  </c:pt>
                  <c:pt idx="2">
                    <c:v>1.5 - 1.9</c:v>
                  </c:pt>
                  <c:pt idx="3">
                    <c:v>1.0 - 1.49</c:v>
                  </c:pt>
                  <c:pt idx="4">
                    <c:v>&lt; 1.0</c:v>
                  </c:pt>
                  <c:pt idx="5">
                    <c:v>No</c:v>
                  </c:pt>
                  <c:pt idx="6">
                    <c:v>Yes</c:v>
                  </c:pt>
                  <c:pt idx="7">
                    <c:v>Dwelling rented</c:v>
                  </c:pt>
                  <c:pt idx="8">
                    <c:v>Dwelling owned by member of household</c:v>
                  </c:pt>
                  <c:pt idx="9">
                    <c:v>Other or none</c:v>
                  </c:pt>
                  <c:pt idx="10">
                    <c:v>Social Assistance</c:v>
                  </c:pt>
                  <c:pt idx="11">
                    <c:v>Employment insurance of workers compensation</c:v>
                  </c:pt>
                  <c:pt idx="12">
                    <c:v>Senior's income, including dividends and interest</c:v>
                  </c:pt>
                  <c:pt idx="13">
                    <c:v>Wages, salaries or self-employment</c:v>
                  </c:pt>
                  <c:pt idx="14">
                    <c:v>Completed Bachelor's degree or higher</c:v>
                  </c:pt>
                  <c:pt idx="15">
                    <c:v>Completed post-secondary, below Bachelor's degree</c:v>
                  </c:pt>
                  <c:pt idx="16">
                    <c:v>Some post-secondary, not completed</c:v>
                  </c:pt>
                  <c:pt idx="17">
                    <c:v>Secondary school graduate, no post-secondary</c:v>
                  </c:pt>
                  <c:pt idx="18">
                    <c:v>Less than secondary</c:v>
                  </c:pt>
                  <c:pt idx="19">
                    <c:v>Elderly living alone</c:v>
                  </c:pt>
                  <c:pt idx="20">
                    <c:v>Other</c:v>
                  </c:pt>
                  <c:pt idx="21">
                    <c:v>Male lone parent</c:v>
                  </c:pt>
                  <c:pt idx="22">
                    <c:v>Female lone parent</c:v>
                  </c:pt>
                  <c:pt idx="23">
                    <c:v>Couple, with children</c:v>
                  </c:pt>
                  <c:pt idx="24">
                    <c:v>With children under 6</c:v>
                  </c:pt>
                  <c:pt idx="25">
                    <c:v>With children under 18</c:v>
                  </c:pt>
                  <c:pt idx="26">
                    <c:v>All Households</c:v>
                  </c:pt>
                </c:lvl>
                <c:lvl>
                  <c:pt idx="0">
                    <c:v>Household income/LIM ratio:</c:v>
                  </c:pt>
                  <c:pt idx="5">
                    <c:v>Aboriginal:</c:v>
                  </c:pt>
                  <c:pt idx="7">
                    <c:v>Tenure:</c:v>
                  </c:pt>
                  <c:pt idx="9">
                    <c:v>Main source of household income:</c:v>
                  </c:pt>
                  <c:pt idx="14">
                    <c:v>Education:</c:v>
                  </c:pt>
                  <c:pt idx="19">
                    <c:v>Household composition:</c:v>
                  </c:pt>
                </c:lvl>
              </c:multiLvlStrCache>
            </c:multiLvlStrRef>
          </c:cat>
          <c:val>
            <c:numRef>
              <c:f>'Figure 6'!$D$48:$D$74</c:f>
              <c:numCache>
                <c:formatCode>0.0%</c:formatCode>
                <c:ptCount val="27"/>
                <c:pt idx="0">
                  <c:v>1.0335157636296661E-2</c:v>
                </c:pt>
                <c:pt idx="1">
                  <c:v>2.6323468956089079E-2</c:v>
                </c:pt>
                <c:pt idx="2">
                  <c:v>5.5822299414605099E-2</c:v>
                </c:pt>
                <c:pt idx="3">
                  <c:v>7.2372616924591876E-2</c:v>
                </c:pt>
                <c:pt idx="4">
                  <c:v>0.14836828466768437</c:v>
                </c:pt>
                <c:pt idx="5">
                  <c:v>5.2584067692710582E-2</c:v>
                </c:pt>
                <c:pt idx="6">
                  <c:v>0.1339672370903236</c:v>
                </c:pt>
                <c:pt idx="7">
                  <c:v>0.11858363248091648</c:v>
                </c:pt>
                <c:pt idx="8">
                  <c:v>2.8827600167871132E-2</c:v>
                </c:pt>
                <c:pt idx="9">
                  <c:v>0.12145979296850347</c:v>
                </c:pt>
                <c:pt idx="10">
                  <c:v>0.2906191532986942</c:v>
                </c:pt>
                <c:pt idx="11">
                  <c:v>0.13656390512993641</c:v>
                </c:pt>
                <c:pt idx="12">
                  <c:v>3.1888152698994095E-2</c:v>
                </c:pt>
                <c:pt idx="13">
                  <c:v>4.9881422727579082E-2</c:v>
                </c:pt>
                <c:pt idx="14">
                  <c:v>2.4408873829796566E-2</c:v>
                </c:pt>
                <c:pt idx="15">
                  <c:v>6.1528884358943034E-2</c:v>
                </c:pt>
                <c:pt idx="16">
                  <c:v>0.10128991599572644</c:v>
                </c:pt>
                <c:pt idx="17">
                  <c:v>7.189871493473339E-2</c:v>
                </c:pt>
                <c:pt idx="18">
                  <c:v>0.10646885100042344</c:v>
                </c:pt>
                <c:pt idx="19">
                  <c:v>2.5200000000000011E-2</c:v>
                </c:pt>
                <c:pt idx="20">
                  <c:v>0.13926632024054095</c:v>
                </c:pt>
                <c:pt idx="21">
                  <c:v>0.12573503628463778</c:v>
                </c:pt>
                <c:pt idx="22">
                  <c:v>0.15394571301203638</c:v>
                </c:pt>
                <c:pt idx="23">
                  <c:v>3.670000000000001E-2</c:v>
                </c:pt>
                <c:pt idx="24">
                  <c:v>8.8524104870148057E-2</c:v>
                </c:pt>
                <c:pt idx="25">
                  <c:v>7.8965925086810523E-2</c:v>
                </c:pt>
                <c:pt idx="26">
                  <c:v>5.6400000000000013E-2</c:v>
                </c:pt>
              </c:numCache>
            </c:numRef>
          </c:val>
        </c:ser>
        <c:ser>
          <c:idx val="2"/>
          <c:order val="2"/>
          <c:tx>
            <c:strRef>
              <c:f>'Figure 6'!$E$47</c:f>
              <c:strCache>
                <c:ptCount val="1"/>
                <c:pt idx="0">
                  <c:v>Marginal food insecurity</c:v>
                </c:pt>
              </c:strCache>
            </c:strRef>
          </c:tx>
          <c:cat>
            <c:multiLvlStrRef>
              <c:f>'Figure 6'!$A$48:$B$74</c:f>
              <c:multiLvlStrCache>
                <c:ptCount val="27"/>
                <c:lvl>
                  <c:pt idx="0">
                    <c:v>3.0 +</c:v>
                  </c:pt>
                  <c:pt idx="1">
                    <c:v>2.0 - 2.99</c:v>
                  </c:pt>
                  <c:pt idx="2">
                    <c:v>1.5 - 1.9</c:v>
                  </c:pt>
                  <c:pt idx="3">
                    <c:v>1.0 - 1.49</c:v>
                  </c:pt>
                  <c:pt idx="4">
                    <c:v>&lt; 1.0</c:v>
                  </c:pt>
                  <c:pt idx="5">
                    <c:v>No</c:v>
                  </c:pt>
                  <c:pt idx="6">
                    <c:v>Yes</c:v>
                  </c:pt>
                  <c:pt idx="7">
                    <c:v>Dwelling rented</c:v>
                  </c:pt>
                  <c:pt idx="8">
                    <c:v>Dwelling owned by member of household</c:v>
                  </c:pt>
                  <c:pt idx="9">
                    <c:v>Other or none</c:v>
                  </c:pt>
                  <c:pt idx="10">
                    <c:v>Social Assistance</c:v>
                  </c:pt>
                  <c:pt idx="11">
                    <c:v>Employment insurance of workers compensation</c:v>
                  </c:pt>
                  <c:pt idx="12">
                    <c:v>Senior's income, including dividends and interest</c:v>
                  </c:pt>
                  <c:pt idx="13">
                    <c:v>Wages, salaries or self-employment</c:v>
                  </c:pt>
                  <c:pt idx="14">
                    <c:v>Completed Bachelor's degree or higher</c:v>
                  </c:pt>
                  <c:pt idx="15">
                    <c:v>Completed post-secondary, below Bachelor's degree</c:v>
                  </c:pt>
                  <c:pt idx="16">
                    <c:v>Some post-secondary, not completed</c:v>
                  </c:pt>
                  <c:pt idx="17">
                    <c:v>Secondary school graduate, no post-secondary</c:v>
                  </c:pt>
                  <c:pt idx="18">
                    <c:v>Less than secondary</c:v>
                  </c:pt>
                  <c:pt idx="19">
                    <c:v>Elderly living alone</c:v>
                  </c:pt>
                  <c:pt idx="20">
                    <c:v>Other</c:v>
                  </c:pt>
                  <c:pt idx="21">
                    <c:v>Male lone parent</c:v>
                  </c:pt>
                  <c:pt idx="22">
                    <c:v>Female lone parent</c:v>
                  </c:pt>
                  <c:pt idx="23">
                    <c:v>Couple, with children</c:v>
                  </c:pt>
                  <c:pt idx="24">
                    <c:v>With children under 6</c:v>
                  </c:pt>
                  <c:pt idx="25">
                    <c:v>With children under 18</c:v>
                  </c:pt>
                  <c:pt idx="26">
                    <c:v>All Households</c:v>
                  </c:pt>
                </c:lvl>
                <c:lvl>
                  <c:pt idx="0">
                    <c:v>Household income/LIM ratio:</c:v>
                  </c:pt>
                  <c:pt idx="5">
                    <c:v>Aboriginal:</c:v>
                  </c:pt>
                  <c:pt idx="7">
                    <c:v>Tenure:</c:v>
                  </c:pt>
                  <c:pt idx="9">
                    <c:v>Main source of household income:</c:v>
                  </c:pt>
                  <c:pt idx="14">
                    <c:v>Education:</c:v>
                  </c:pt>
                  <c:pt idx="19">
                    <c:v>Household composition:</c:v>
                  </c:pt>
                </c:lvl>
              </c:multiLvlStrCache>
            </c:multiLvlStrRef>
          </c:cat>
          <c:val>
            <c:numRef>
              <c:f>'Figure 6'!$E$48:$E$74</c:f>
              <c:numCache>
                <c:formatCode>0.0%</c:formatCode>
                <c:ptCount val="27"/>
                <c:pt idx="0">
                  <c:v>1.0813321169973709E-2</c:v>
                </c:pt>
                <c:pt idx="1">
                  <c:v>2.8622166473888957E-2</c:v>
                </c:pt>
                <c:pt idx="2">
                  <c:v>4.3294742954596593E-2</c:v>
                </c:pt>
                <c:pt idx="3">
                  <c:v>5.3507905824794963E-2</c:v>
                </c:pt>
                <c:pt idx="4">
                  <c:v>8.5652954080671334E-2</c:v>
                </c:pt>
                <c:pt idx="5">
                  <c:v>3.7704012467387825E-2</c:v>
                </c:pt>
                <c:pt idx="6">
                  <c:v>5.7859307461267016E-2</c:v>
                </c:pt>
                <c:pt idx="7">
                  <c:v>6.9348042687839478E-2</c:v>
                </c:pt>
                <c:pt idx="8">
                  <c:v>2.7814204662688281E-2</c:v>
                </c:pt>
                <c:pt idx="9">
                  <c:v>0.10597293231500765</c:v>
                </c:pt>
                <c:pt idx="10">
                  <c:v>8.2579370001029218E-2</c:v>
                </c:pt>
                <c:pt idx="11">
                  <c:v>0.12245693927683847</c:v>
                </c:pt>
                <c:pt idx="12">
                  <c:v>2.7497390095305139E-2</c:v>
                </c:pt>
                <c:pt idx="13">
                  <c:v>3.878875772635712E-2</c:v>
                </c:pt>
                <c:pt idx="14">
                  <c:v>2.7527712462210301E-2</c:v>
                </c:pt>
                <c:pt idx="15">
                  <c:v>4.2801672386885634E-2</c:v>
                </c:pt>
                <c:pt idx="16">
                  <c:v>6.2284664855768293E-2</c:v>
                </c:pt>
                <c:pt idx="17">
                  <c:v>5.3451154318510025E-2</c:v>
                </c:pt>
                <c:pt idx="18">
                  <c:v>4.4626263817349313E-2</c:v>
                </c:pt>
                <c:pt idx="19">
                  <c:v>2.9700000000000001E-2</c:v>
                </c:pt>
                <c:pt idx="20">
                  <c:v>6.7447751960776584E-2</c:v>
                </c:pt>
                <c:pt idx="21">
                  <c:v>5.9315967116550981E-2</c:v>
                </c:pt>
                <c:pt idx="22">
                  <c:v>0.10842802186008887</c:v>
                </c:pt>
                <c:pt idx="23">
                  <c:v>2.7400000000000015E-2</c:v>
                </c:pt>
                <c:pt idx="24">
                  <c:v>6.068107944404378E-2</c:v>
                </c:pt>
                <c:pt idx="25">
                  <c:v>5.5906789852758827E-2</c:v>
                </c:pt>
                <c:pt idx="26">
                  <c:v>4.0700000000000014E-2</c:v>
                </c:pt>
              </c:numCache>
            </c:numRef>
          </c:val>
        </c:ser>
        <c:axId val="170674048"/>
        <c:axId val="170675584"/>
      </c:barChart>
      <c:catAx>
        <c:axId val="170674048"/>
        <c:scaling>
          <c:orientation val="minMax"/>
        </c:scaling>
        <c:axPos val="l"/>
        <c:tickLblPos val="nextTo"/>
        <c:crossAx val="170675584"/>
        <c:crosses val="autoZero"/>
        <c:auto val="1"/>
        <c:lblAlgn val="ctr"/>
        <c:lblOffset val="100"/>
      </c:catAx>
      <c:valAx>
        <c:axId val="170675584"/>
        <c:scaling>
          <c:orientation val="minMax"/>
        </c:scaling>
        <c:axPos val="b"/>
        <c:majorGridlines/>
        <c:numFmt formatCode="0%" sourceLinked="0"/>
        <c:tickLblPos val="nextTo"/>
        <c:crossAx val="170674048"/>
        <c:crosses val="autoZero"/>
        <c:crossBetween val="between"/>
      </c:valAx>
    </c:plotArea>
    <c:legend>
      <c:legendPos val="r"/>
      <c:layout/>
    </c:legend>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6.8923821039903424E-2"/>
          <c:y val="9.7750048630073375E-2"/>
          <c:w val="0.91293833131801694"/>
          <c:h val="0.728514513375073"/>
        </c:manualLayout>
      </c:layout>
      <c:lineChart>
        <c:grouping val="standard"/>
        <c:ser>
          <c:idx val="0"/>
          <c:order val="0"/>
          <c:tx>
            <c:v>Food Secure</c:v>
          </c:tx>
          <c:spPr>
            <a:ln w="25400">
              <a:solidFill>
                <a:srgbClr val="000080"/>
              </a:solidFill>
              <a:prstDash val="solid"/>
            </a:ln>
          </c:spPr>
          <c:marker>
            <c:symbol val="none"/>
          </c:marker>
          <c:cat>
            <c:strRef>
              <c:f>'Table2 Income'!$B$4:$P$4</c:f>
              <c:strCache>
                <c:ptCount val="15"/>
                <c:pt idx="0">
                  <c:v>&lt; 10k</c:v>
                </c:pt>
                <c:pt idx="1">
                  <c:v>10k to 19k</c:v>
                </c:pt>
                <c:pt idx="2">
                  <c:v>20k to 29k</c:v>
                </c:pt>
                <c:pt idx="3">
                  <c:v>30k to 39k</c:v>
                </c:pt>
                <c:pt idx="4">
                  <c:v>40k to 49k</c:v>
                </c:pt>
                <c:pt idx="5">
                  <c:v>50k to 59k</c:v>
                </c:pt>
                <c:pt idx="6">
                  <c:v>60k to 69k</c:v>
                </c:pt>
                <c:pt idx="7">
                  <c:v>70k to 79k</c:v>
                </c:pt>
                <c:pt idx="8">
                  <c:v>80k to 89k</c:v>
                </c:pt>
                <c:pt idx="9">
                  <c:v>90k to 99k</c:v>
                </c:pt>
                <c:pt idx="10">
                  <c:v>100k to 109k</c:v>
                </c:pt>
                <c:pt idx="11">
                  <c:v>110k to 119k</c:v>
                </c:pt>
                <c:pt idx="12">
                  <c:v>120k to 129k</c:v>
                </c:pt>
                <c:pt idx="13">
                  <c:v>130k to 139k</c:v>
                </c:pt>
                <c:pt idx="14">
                  <c:v>140k to 149k</c:v>
                </c:pt>
              </c:strCache>
            </c:strRef>
          </c:cat>
          <c:val>
            <c:numRef>
              <c:f>'Table2 Income'!$B$5:$P$5</c:f>
              <c:numCache>
                <c:formatCode>General</c:formatCode>
                <c:ptCount val="15"/>
                <c:pt idx="0">
                  <c:v>3.38</c:v>
                </c:pt>
                <c:pt idx="1">
                  <c:v>3.67</c:v>
                </c:pt>
                <c:pt idx="2">
                  <c:v>6.05</c:v>
                </c:pt>
                <c:pt idx="3">
                  <c:v>7.89</c:v>
                </c:pt>
                <c:pt idx="4">
                  <c:v>8.17</c:v>
                </c:pt>
                <c:pt idx="5">
                  <c:v>8.44</c:v>
                </c:pt>
                <c:pt idx="6">
                  <c:v>9.65</c:v>
                </c:pt>
                <c:pt idx="7">
                  <c:v>8.629999999999999</c:v>
                </c:pt>
                <c:pt idx="8">
                  <c:v>7.94</c:v>
                </c:pt>
                <c:pt idx="9">
                  <c:v>5.23</c:v>
                </c:pt>
                <c:pt idx="10">
                  <c:v>8.82</c:v>
                </c:pt>
              </c:numCache>
            </c:numRef>
          </c:val>
        </c:ser>
        <c:ser>
          <c:idx val="1"/>
          <c:order val="1"/>
          <c:tx>
            <c:v>Food Insecure</c:v>
          </c:tx>
          <c:spPr>
            <a:ln w="25400">
              <a:solidFill>
                <a:srgbClr val="003366"/>
              </a:solidFill>
              <a:prstDash val="lgDash"/>
            </a:ln>
          </c:spPr>
          <c:marker>
            <c:symbol val="none"/>
          </c:marker>
          <c:cat>
            <c:strRef>
              <c:f>'Table2 Income'!$B$4:$P$4</c:f>
              <c:strCache>
                <c:ptCount val="15"/>
                <c:pt idx="0">
                  <c:v>&lt; 10k</c:v>
                </c:pt>
                <c:pt idx="1">
                  <c:v>10k to 19k</c:v>
                </c:pt>
                <c:pt idx="2">
                  <c:v>20k to 29k</c:v>
                </c:pt>
                <c:pt idx="3">
                  <c:v>30k to 39k</c:v>
                </c:pt>
                <c:pt idx="4">
                  <c:v>40k to 49k</c:v>
                </c:pt>
                <c:pt idx="5">
                  <c:v>50k to 59k</c:v>
                </c:pt>
                <c:pt idx="6">
                  <c:v>60k to 69k</c:v>
                </c:pt>
                <c:pt idx="7">
                  <c:v>70k to 79k</c:v>
                </c:pt>
                <c:pt idx="8">
                  <c:v>80k to 89k</c:v>
                </c:pt>
                <c:pt idx="9">
                  <c:v>90k to 99k</c:v>
                </c:pt>
                <c:pt idx="10">
                  <c:v>100k to 109k</c:v>
                </c:pt>
                <c:pt idx="11">
                  <c:v>110k to 119k</c:v>
                </c:pt>
                <c:pt idx="12">
                  <c:v>120k to 129k</c:v>
                </c:pt>
                <c:pt idx="13">
                  <c:v>130k to 139k</c:v>
                </c:pt>
                <c:pt idx="14">
                  <c:v>140k to 149k</c:v>
                </c:pt>
              </c:strCache>
            </c:strRef>
          </c:cat>
          <c:val>
            <c:numRef>
              <c:f>'Table2 Income'!$B$6:$P$6</c:f>
              <c:numCache>
                <c:formatCode>General</c:formatCode>
                <c:ptCount val="15"/>
                <c:pt idx="0">
                  <c:v>5.67</c:v>
                </c:pt>
                <c:pt idx="1">
                  <c:v>15.47</c:v>
                </c:pt>
                <c:pt idx="2">
                  <c:v>18.37</c:v>
                </c:pt>
                <c:pt idx="3">
                  <c:v>19.39</c:v>
                </c:pt>
                <c:pt idx="4">
                  <c:v>10.82</c:v>
                </c:pt>
                <c:pt idx="5">
                  <c:v>9.6</c:v>
                </c:pt>
                <c:pt idx="6">
                  <c:v>6.3599999999999985</c:v>
                </c:pt>
                <c:pt idx="7">
                  <c:v>5.67</c:v>
                </c:pt>
                <c:pt idx="8">
                  <c:v>3.04</c:v>
                </c:pt>
                <c:pt idx="9">
                  <c:v>1.1900000000000028</c:v>
                </c:pt>
                <c:pt idx="10">
                  <c:v>2.6</c:v>
                </c:pt>
              </c:numCache>
            </c:numRef>
          </c:val>
        </c:ser>
        <c:marker val="1"/>
        <c:axId val="171091840"/>
        <c:axId val="171094016"/>
      </c:lineChart>
      <c:catAx>
        <c:axId val="171091840"/>
        <c:scaling>
          <c:orientation val="minMax"/>
        </c:scaling>
        <c:axPos val="b"/>
        <c:title>
          <c:tx>
            <c:rich>
              <a:bodyPr/>
              <a:lstStyle/>
              <a:p>
                <a:pPr>
                  <a:defRPr sz="1200" b="1" i="0" u="none" strike="noStrike" baseline="0">
                    <a:solidFill>
                      <a:srgbClr val="000000"/>
                    </a:solidFill>
                    <a:latin typeface="Arial"/>
                    <a:ea typeface="Arial"/>
                    <a:cs typeface="Arial"/>
                  </a:defRPr>
                </a:pPr>
                <a:r>
                  <a:rPr lang="en-US"/>
                  <a:t>Household Income</a:t>
                </a:r>
              </a:p>
            </c:rich>
          </c:tx>
          <c:layout>
            <c:manualLayout>
              <c:xMode val="edge"/>
              <c:yMode val="edge"/>
              <c:x val="0.43409918909390088"/>
              <c:y val="0.93876940954899901"/>
            </c:manualLayout>
          </c:layout>
          <c:spPr>
            <a:noFill/>
            <a:ln w="25400">
              <a:noFill/>
            </a:ln>
          </c:spPr>
        </c:title>
        <c:numFmt formatCode="General" sourceLinked="1"/>
        <c:tickLblPos val="nextTo"/>
        <c:spPr>
          <a:ln w="3175">
            <a:solidFill>
              <a:srgbClr val="000000"/>
            </a:solidFill>
            <a:prstDash val="solid"/>
          </a:ln>
        </c:spPr>
        <c:txPr>
          <a:bodyPr rot="0" vert="horz"/>
          <a:lstStyle/>
          <a:p>
            <a:pPr>
              <a:defRPr sz="1025" b="0" i="0" u="none" strike="noStrike" baseline="0">
                <a:solidFill>
                  <a:srgbClr val="000000"/>
                </a:solidFill>
                <a:latin typeface="Arial"/>
                <a:ea typeface="Arial"/>
                <a:cs typeface="Arial"/>
              </a:defRPr>
            </a:pPr>
            <a:endParaRPr lang="en-US"/>
          </a:p>
        </c:txPr>
        <c:crossAx val="171094016"/>
        <c:crosses val="autoZero"/>
        <c:auto val="1"/>
        <c:lblAlgn val="ctr"/>
        <c:lblOffset val="100"/>
        <c:tickLblSkip val="1"/>
        <c:tickMarkSkip val="1"/>
      </c:catAx>
      <c:valAx>
        <c:axId val="171094016"/>
        <c:scaling>
          <c:orientation val="minMax"/>
        </c:scaling>
        <c:axPos val="l"/>
        <c:title>
          <c:tx>
            <c:rich>
              <a:bodyPr/>
              <a:lstStyle/>
              <a:p>
                <a:pPr>
                  <a:defRPr sz="1200" b="1" i="0" u="none" strike="noStrike" baseline="0">
                    <a:solidFill>
                      <a:srgbClr val="000000"/>
                    </a:solidFill>
                    <a:latin typeface="Arial"/>
                    <a:ea typeface="Arial"/>
                    <a:cs typeface="Arial"/>
                  </a:defRPr>
                </a:pPr>
                <a:r>
                  <a:rPr lang="en-US"/>
                  <a:t>Percent of Population</a:t>
                </a:r>
              </a:p>
            </c:rich>
          </c:tx>
          <c:layout>
            <c:manualLayout>
              <c:xMode val="edge"/>
              <c:yMode val="edge"/>
              <c:x val="6.0458860552878805E-3"/>
              <c:y val="0.30431628298371255"/>
            </c:manualLayout>
          </c:layout>
          <c:spPr>
            <a:noFill/>
            <a:ln w="25400">
              <a:noFill/>
            </a:ln>
          </c:spPr>
        </c:title>
        <c:numFmt formatCode="General" sourceLinked="1"/>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171091840"/>
        <c:crosses val="autoZero"/>
        <c:crossBetween val="between"/>
      </c:valAx>
      <c:spPr>
        <a:noFill/>
        <a:ln w="25400">
          <a:noFill/>
        </a:ln>
      </c:spPr>
    </c:plotArea>
    <c:legend>
      <c:legendPos val="t"/>
      <c:legendEntry>
        <c:idx val="0"/>
        <c:txPr>
          <a:bodyPr/>
          <a:lstStyle/>
          <a:p>
            <a:pPr>
              <a:defRPr sz="1400" b="0" i="0" u="none" strike="noStrike" baseline="0">
                <a:solidFill>
                  <a:srgbClr val="000000"/>
                </a:solidFill>
                <a:latin typeface="Arial"/>
                <a:ea typeface="Arial"/>
                <a:cs typeface="Arial"/>
              </a:defRPr>
            </a:pPr>
            <a:endParaRPr lang="en-US"/>
          </a:p>
        </c:txPr>
      </c:legendEntry>
      <c:legendEntry>
        <c:idx val="1"/>
        <c:txPr>
          <a:bodyPr/>
          <a:lstStyle/>
          <a:p>
            <a:pPr>
              <a:defRPr sz="1400" b="0" i="0" u="none" strike="noStrike" baseline="0">
                <a:solidFill>
                  <a:srgbClr val="000000"/>
                </a:solidFill>
                <a:latin typeface="Arial"/>
                <a:ea typeface="Arial"/>
                <a:cs typeface="Arial"/>
              </a:defRPr>
            </a:pPr>
            <a:endParaRPr lang="en-US"/>
          </a:p>
        </c:txPr>
      </c:legendEntry>
      <c:layout>
        <c:manualLayout>
          <c:xMode val="edge"/>
          <c:yMode val="edge"/>
          <c:x val="0.29866990506783792"/>
          <c:y val="1.4754663300675199E-2"/>
          <c:w val="0.4147520925555947"/>
          <c:h val="4.0575424255174283E-2"/>
        </c:manualLayout>
      </c:layout>
      <c:spPr>
        <a:noFill/>
        <a:ln w="25400">
          <a:noFill/>
        </a:ln>
      </c:spPr>
      <c:txPr>
        <a:bodyPr/>
        <a:lstStyle/>
        <a:p>
          <a:pPr>
            <a:defRPr sz="920" b="0" i="0" u="none" strike="noStrike" baseline="0">
              <a:solidFill>
                <a:srgbClr val="000000"/>
              </a:solidFill>
              <a:latin typeface="Arial"/>
              <a:ea typeface="Arial"/>
              <a:cs typeface="Arial"/>
            </a:defRPr>
          </a:pPr>
          <a:endParaRPr lang="en-US"/>
        </a:p>
      </c:txPr>
    </c:legend>
    <c:plotVisOnly val="1"/>
    <c:dispBlanksAs val="gap"/>
  </c:chart>
  <c:spPr>
    <a:solidFill>
      <a:srgbClr val="FFFFFF"/>
    </a:solidFill>
    <a:ln w="3175">
      <a:solidFill>
        <a:srgbClr val="000000"/>
      </a:solidFill>
      <a:prstDash val="solid"/>
    </a:ln>
  </c:spPr>
  <c:txPr>
    <a:bodyPr/>
    <a:lstStyle/>
    <a:p>
      <a:pPr>
        <a:defRPr sz="1200" b="0" i="0" u="none" strike="noStrike" baseline="0">
          <a:solidFill>
            <a:srgbClr val="000000"/>
          </a:solidFill>
          <a:latin typeface="Arial"/>
          <a:ea typeface="Arial"/>
          <a:cs typeface="Arial"/>
        </a:defRPr>
      </a:pPr>
      <a:endParaRPr lang="en-US"/>
    </a:p>
  </c:txPr>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1800" b="1" i="0" baseline="0" dirty="0" smtClean="0"/>
              <a:t>Proportion of Single Persons Aged 60 to 69 with Income $20,000 or Less Who Are Food Insecure, CCHS 4.1 </a:t>
            </a:r>
            <a:endParaRPr lang="en-US" dirty="0" smtClean="0"/>
          </a:p>
        </c:rich>
      </c:tx>
      <c:layout>
        <c:manualLayout>
          <c:xMode val="edge"/>
          <c:yMode val="edge"/>
          <c:x val="0.11138699287004435"/>
          <c:y val="1.47643430652055E-2"/>
        </c:manualLayout>
      </c:layout>
    </c:title>
    <c:plotArea>
      <c:layout/>
      <c:barChart>
        <c:barDir val="col"/>
        <c:grouping val="clustered"/>
        <c:ser>
          <c:idx val="0"/>
          <c:order val="0"/>
          <c:tx>
            <c:strRef>
              <c:f>Sheet1!$B$1</c:f>
              <c:strCache>
                <c:ptCount val="1"/>
                <c:pt idx="0">
                  <c:v>60-64 yrs</c:v>
                </c:pt>
              </c:strCache>
            </c:strRef>
          </c:tx>
          <c:cat>
            <c:strRef>
              <c:f>Sheet1!$A$2</c:f>
              <c:strCache>
                <c:ptCount val="1"/>
                <c:pt idx="0">
                  <c:v>Food Insecurity rate</c:v>
                </c:pt>
              </c:strCache>
            </c:strRef>
          </c:cat>
          <c:val>
            <c:numRef>
              <c:f>Sheet1!$B$2</c:f>
              <c:numCache>
                <c:formatCode>General</c:formatCode>
                <c:ptCount val="1"/>
                <c:pt idx="0">
                  <c:v>22</c:v>
                </c:pt>
              </c:numCache>
            </c:numRef>
          </c:val>
        </c:ser>
        <c:ser>
          <c:idx val="1"/>
          <c:order val="1"/>
          <c:tx>
            <c:strRef>
              <c:f>Sheet1!$C$1</c:f>
              <c:strCache>
                <c:ptCount val="1"/>
                <c:pt idx="0">
                  <c:v>65-69 yrs</c:v>
                </c:pt>
              </c:strCache>
            </c:strRef>
          </c:tx>
          <c:cat>
            <c:strRef>
              <c:f>Sheet1!$A$2</c:f>
              <c:strCache>
                <c:ptCount val="1"/>
                <c:pt idx="0">
                  <c:v>Food Insecurity rate</c:v>
                </c:pt>
              </c:strCache>
            </c:strRef>
          </c:cat>
          <c:val>
            <c:numRef>
              <c:f>Sheet1!$C$2</c:f>
              <c:numCache>
                <c:formatCode>General</c:formatCode>
                <c:ptCount val="1"/>
                <c:pt idx="0">
                  <c:v>11</c:v>
                </c:pt>
              </c:numCache>
            </c:numRef>
          </c:val>
        </c:ser>
        <c:gapWidth val="384"/>
        <c:overlap val="-59"/>
        <c:axId val="204446336"/>
        <c:axId val="204480896"/>
      </c:barChart>
      <c:catAx>
        <c:axId val="204446336"/>
        <c:scaling>
          <c:orientation val="minMax"/>
        </c:scaling>
        <c:axPos val="b"/>
        <c:majorTickMark val="none"/>
        <c:tickLblPos val="nextTo"/>
        <c:crossAx val="204480896"/>
        <c:crosses val="autoZero"/>
        <c:auto val="1"/>
        <c:lblAlgn val="ctr"/>
        <c:lblOffset val="100"/>
      </c:catAx>
      <c:valAx>
        <c:axId val="204480896"/>
        <c:scaling>
          <c:orientation val="minMax"/>
        </c:scaling>
        <c:axPos val="l"/>
        <c:majorGridlines/>
        <c:numFmt formatCode="General" sourceLinked="1"/>
        <c:majorTickMark val="none"/>
        <c:tickLblPos val="nextTo"/>
        <c:spPr>
          <a:ln w="9525">
            <a:noFill/>
          </a:ln>
        </c:spPr>
        <c:crossAx val="204446336"/>
        <c:crosses val="autoZero"/>
        <c:crossBetween val="between"/>
      </c:valAx>
    </c:plotArea>
    <c:legend>
      <c:legendPos val="b"/>
      <c:layout/>
    </c:legend>
    <c:plotVisOnly val="1"/>
    <c:dispBlanksAs val="gap"/>
  </c:chart>
  <c:txPr>
    <a:bodyPr/>
    <a:lstStyle/>
    <a:p>
      <a:pPr>
        <a:defRPr sz="1800"/>
      </a:pPr>
      <a:endParaRPr lang="en-US"/>
    </a:p>
  </c:txPr>
  <c:externalData r:id="rId1"/>
</c:chartSpace>
</file>

<file path=ppt/drawings/drawing1.xml><?xml version="1.0" encoding="utf-8"?>
<c:userShapes xmlns:c="http://schemas.openxmlformats.org/drawingml/2006/chart">
  <cdr:relSizeAnchor xmlns:cdr="http://schemas.openxmlformats.org/drawingml/2006/chartDrawing">
    <cdr:from>
      <cdr:x>0.03139</cdr:x>
      <cdr:y>0.9236</cdr:y>
    </cdr:from>
    <cdr:to>
      <cdr:x>0.47683</cdr:x>
      <cdr:y>0.97845</cdr:y>
    </cdr:to>
    <cdr:sp macro="" textlink="">
      <cdr:nvSpPr>
        <cdr:cNvPr id="2" name="TextBox 1"/>
        <cdr:cNvSpPr txBox="1"/>
      </cdr:nvSpPr>
      <cdr:spPr>
        <a:xfrm xmlns:a="http://schemas.openxmlformats.org/drawingml/2006/main">
          <a:off x="200027" y="4491039"/>
          <a:ext cx="2838450" cy="2667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CA" sz="1000" dirty="0"/>
            <a:t>Source: Canadian Community Health Survey, 2011</a:t>
          </a:r>
        </a:p>
      </cdr:txBody>
    </cdr:sp>
  </cdr:relSizeAnchor>
</c:userShapes>
</file>

<file path=ppt/drawings/drawing2.xml><?xml version="1.0" encoding="utf-8"?>
<c:userShapes xmlns:c="http://schemas.openxmlformats.org/drawingml/2006/chart">
  <cdr:relSizeAnchor xmlns:cdr="http://schemas.openxmlformats.org/drawingml/2006/chartDrawing">
    <cdr:from>
      <cdr:x>0.39801</cdr:x>
      <cdr:y>0.33588</cdr:y>
    </cdr:from>
    <cdr:to>
      <cdr:x>0.46129</cdr:x>
      <cdr:y>0.53191</cdr:y>
    </cdr:to>
    <cdr:sp macro="" textlink="">
      <cdr:nvSpPr>
        <cdr:cNvPr id="2" name="Down Arrow 1"/>
        <cdr:cNvSpPr/>
      </cdr:nvSpPr>
      <cdr:spPr>
        <a:xfrm xmlns:a="http://schemas.openxmlformats.org/drawingml/2006/main">
          <a:off x="3048000" y="1676400"/>
          <a:ext cx="484632" cy="978408"/>
        </a:xfrm>
        <a:prstGeom xmlns:a="http://schemas.openxmlformats.org/drawingml/2006/main" prst="down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6515E2-9AB4-4E54-AED8-4086550CA8CD}" type="datetimeFigureOut">
              <a:rPr lang="en-US" smtClean="0"/>
              <a:pPr/>
              <a:t>5/30/2013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D32BBB-1451-46C7-9EE0-E0FD66D9B81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D32BBB-1451-46C7-9EE0-E0FD66D9B818}"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Food insecurity is a persistent problem affecting almost one in 12 Canadian households. 8.1%</a:t>
            </a:r>
            <a:r>
              <a:rPr lang="en-US" sz="1200" kern="1200" baseline="0" dirty="0" smtClean="0">
                <a:solidFill>
                  <a:schemeClr val="tx1"/>
                </a:solidFill>
                <a:latin typeface="+mn-lt"/>
                <a:ea typeface="+mn-ea"/>
                <a:cs typeface="+mn-cs"/>
              </a:rPr>
              <a:t>  [1 in 8 Canadian households with some type of food insecurity stress.]</a:t>
            </a:r>
            <a:endParaRPr lang="en-US" dirty="0"/>
          </a:p>
        </p:txBody>
      </p:sp>
      <p:sp>
        <p:nvSpPr>
          <p:cNvPr id="4" name="Slide Number Placeholder 3"/>
          <p:cNvSpPr>
            <a:spLocks noGrp="1"/>
          </p:cNvSpPr>
          <p:nvPr>
            <p:ph type="sldNum" sz="quarter" idx="10"/>
          </p:nvPr>
        </p:nvSpPr>
        <p:spPr/>
        <p:txBody>
          <a:bodyPr/>
          <a:lstStyle/>
          <a:p>
            <a:fld id="{8BD32BBB-1451-46C7-9EE0-E0FD66D9B818}"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Some households are extraordinarily vulnerable, notably those reliant on social assistance, of which over half are food insecure. The many federal and provincial programs that comprise our ‘social safety net’ are failing to enable many Canadians to meet their basic food needs. The social patterning of vulnerability suggests that food insecurity is a problem of social policy—the failure of federal and provincial/territorial governments to ensure economic access to adequate food. </a:t>
            </a:r>
            <a:endParaRPr lang="en-US" dirty="0"/>
          </a:p>
        </p:txBody>
      </p:sp>
      <p:sp>
        <p:nvSpPr>
          <p:cNvPr id="4" name="Slide Number Placeholder 3"/>
          <p:cNvSpPr>
            <a:spLocks noGrp="1"/>
          </p:cNvSpPr>
          <p:nvPr>
            <p:ph type="sldNum" sz="quarter" idx="10"/>
          </p:nvPr>
        </p:nvSpPr>
        <p:spPr/>
        <p:txBody>
          <a:bodyPr/>
          <a:lstStyle/>
          <a:p>
            <a:fld id="{8BD32BBB-1451-46C7-9EE0-E0FD66D9B818}"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Green good; </a:t>
            </a:r>
            <a:r>
              <a:rPr lang="en-US" smtClean="0"/>
              <a:t>red bad; blue average</a:t>
            </a:r>
            <a:endParaRPr lang="en-US"/>
          </a:p>
        </p:txBody>
      </p:sp>
      <p:sp>
        <p:nvSpPr>
          <p:cNvPr id="4" name="Slide Number Placeholder 3"/>
          <p:cNvSpPr>
            <a:spLocks noGrp="1"/>
          </p:cNvSpPr>
          <p:nvPr>
            <p:ph type="sldNum" sz="quarter" idx="10"/>
          </p:nvPr>
        </p:nvSpPr>
        <p:spPr/>
        <p:txBody>
          <a:bodyPr/>
          <a:lstStyle/>
          <a:p>
            <a:fld id="{8BD32BBB-1451-46C7-9EE0-E0FD66D9B818}" type="slidenum">
              <a:rPr lang="en-US" smtClean="0"/>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 emphasize the notion that food banks are not criticized - the focus is on the good work they are doing, how they are trying to be "better" (e.g., The Stop), and how this renders the recipients and the conditions that led them to be hungry invisible</a:t>
            </a:r>
          </a:p>
          <a:p>
            <a:r>
              <a:rPr lang="en-US" sz="1200" kern="1200" dirty="0" smtClean="0">
                <a:solidFill>
                  <a:schemeClr val="tx1"/>
                </a:solidFill>
                <a:latin typeface="+mn-lt"/>
                <a:ea typeface="+mn-ea"/>
                <a:cs typeface="+mn-cs"/>
              </a:rPr>
              <a:t>-they are considered a self-appointed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part of the social safety net</a:t>
            </a: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8BD32BBB-1451-46C7-9EE0-E0FD66D9B818}" type="slidenum">
              <a:rPr lang="en-US" smtClean="0"/>
              <a:pPr/>
              <a:t>13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Emphasize </a:t>
            </a:r>
            <a:r>
              <a:rPr lang="en-US" sz="1200" kern="1200" dirty="0" smtClean="0">
                <a:solidFill>
                  <a:schemeClr val="tx1"/>
                </a:solidFill>
                <a:latin typeface="+mn-lt"/>
                <a:ea typeface="+mn-ea"/>
                <a:cs typeface="+mn-cs"/>
              </a:rPr>
              <a:t>the notion of undermining e.g., backyard chickens undermining public health</a:t>
            </a:r>
          </a:p>
          <a:p>
            <a:r>
              <a:rPr lang="en-US" sz="1200" kern="1200" dirty="0" smtClean="0">
                <a:solidFill>
                  <a:schemeClr val="tx1"/>
                </a:solidFill>
                <a:latin typeface="+mn-lt"/>
                <a:ea typeface="+mn-ea"/>
                <a:cs typeface="+mn-cs"/>
              </a:rPr>
              <a:t>-Emphasize the notion that health harm is not food-based -- food insecurity is not about food/won't be solved with food</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8BD32BBB-1451-46C7-9EE0-E0FD66D9B818}" type="slidenum">
              <a:rPr lang="en-US" smtClean="0"/>
              <a:pPr/>
              <a:t>14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D32BBB-1451-46C7-9EE0-E0FD66D9B818}"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5192637D-C2FB-498C-89CF-5C9317B9DD41}" type="datetimeFigureOut">
              <a:rPr lang="en-US" smtClean="0"/>
              <a:pPr/>
              <a:t>5/30/2013</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46E49AC2-C1BA-4B29-907D-5C75C0332B4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192637D-C2FB-498C-89CF-5C9317B9DD41}" type="datetimeFigureOut">
              <a:rPr lang="en-US" smtClean="0"/>
              <a:pPr/>
              <a:t>5/30/2013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E49AC2-C1BA-4B29-907D-5C75C0332B4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192637D-C2FB-498C-89CF-5C9317B9DD41}" type="datetimeFigureOut">
              <a:rPr lang="en-US" smtClean="0"/>
              <a:pPr/>
              <a:t>5/30/2013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E49AC2-C1BA-4B29-907D-5C75C0332B4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192637D-C2FB-498C-89CF-5C9317B9DD41}" type="datetimeFigureOut">
              <a:rPr lang="en-US" smtClean="0"/>
              <a:pPr/>
              <a:t>5/30/2013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E49AC2-C1BA-4B29-907D-5C75C0332B4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192637D-C2FB-498C-89CF-5C9317B9DD41}" type="datetimeFigureOut">
              <a:rPr lang="en-US" smtClean="0"/>
              <a:pPr/>
              <a:t>5/30/2013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E49AC2-C1BA-4B29-907D-5C75C0332B4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192637D-C2FB-498C-89CF-5C9317B9DD41}" type="datetimeFigureOut">
              <a:rPr lang="en-US" smtClean="0"/>
              <a:pPr/>
              <a:t>5/30/2013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E49AC2-C1BA-4B29-907D-5C75C0332B4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5192637D-C2FB-498C-89CF-5C9317B9DD41}" type="datetimeFigureOut">
              <a:rPr lang="en-US" smtClean="0"/>
              <a:pPr/>
              <a:t>5/30/2013</a:t>
            </a:fld>
            <a:endParaRPr lang="en-US"/>
          </a:p>
        </p:txBody>
      </p:sp>
      <p:sp>
        <p:nvSpPr>
          <p:cNvPr id="27" name="Slide Number Placeholder 26"/>
          <p:cNvSpPr>
            <a:spLocks noGrp="1"/>
          </p:cNvSpPr>
          <p:nvPr>
            <p:ph type="sldNum" sz="quarter" idx="11"/>
          </p:nvPr>
        </p:nvSpPr>
        <p:spPr/>
        <p:txBody>
          <a:bodyPr rtlCol="0"/>
          <a:lstStyle/>
          <a:p>
            <a:fld id="{46E49AC2-C1BA-4B29-907D-5C75C0332B41}"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5192637D-C2FB-498C-89CF-5C9317B9DD41}" type="datetimeFigureOut">
              <a:rPr lang="en-US" smtClean="0"/>
              <a:pPr/>
              <a:t>5/30/2013</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46E49AC2-C1BA-4B29-907D-5C75C0332B4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92637D-C2FB-498C-89CF-5C9317B9DD41}" type="datetimeFigureOut">
              <a:rPr lang="en-US" smtClean="0"/>
              <a:pPr/>
              <a:t>5/30/2013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E49AC2-C1BA-4B29-907D-5C75C0332B4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192637D-C2FB-498C-89CF-5C9317B9DD41}" type="datetimeFigureOut">
              <a:rPr lang="en-US" smtClean="0"/>
              <a:pPr/>
              <a:t>5/30/2013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E49AC2-C1BA-4B29-907D-5C75C0332B4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192637D-C2FB-498C-89CF-5C9317B9DD41}" type="datetimeFigureOut">
              <a:rPr lang="en-US" smtClean="0"/>
              <a:pPr/>
              <a:t>5/30/2013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E49AC2-C1BA-4B29-907D-5C75C0332B4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5192637D-C2FB-498C-89CF-5C9317B9DD41}" type="datetimeFigureOut">
              <a:rPr lang="en-US" smtClean="0"/>
              <a:pPr/>
              <a:t>5/30/2013</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46E49AC2-C1BA-4B29-907D-5C75C0332B4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hyperlink" Target="http://nutritionalsciences.lamp.utoronto.ca/"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8.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371601"/>
            <a:ext cx="5334000" cy="2359152"/>
          </a:xfrm>
        </p:spPr>
        <p:txBody>
          <a:bodyPr>
            <a:normAutofit fontScale="90000"/>
          </a:bodyPr>
          <a:lstStyle/>
          <a:p>
            <a:r>
              <a:rPr lang="en-CA" dirty="0"/>
              <a:t>Why public health should reconsider its alignment with the community food security movement</a:t>
            </a:r>
            <a:endParaRPr lang="en-US" dirty="0"/>
          </a:p>
        </p:txBody>
      </p:sp>
      <p:sp>
        <p:nvSpPr>
          <p:cNvPr id="3" name="Subtitle 2"/>
          <p:cNvSpPr>
            <a:spLocks noGrp="1"/>
          </p:cNvSpPr>
          <p:nvPr>
            <p:ph type="subTitle" idx="1"/>
          </p:nvPr>
        </p:nvSpPr>
        <p:spPr>
          <a:xfrm>
            <a:off x="304800" y="4038600"/>
            <a:ext cx="5791200" cy="1981200"/>
          </a:xfrm>
        </p:spPr>
        <p:txBody>
          <a:bodyPr>
            <a:normAutofit/>
          </a:bodyPr>
          <a:lstStyle/>
          <a:p>
            <a:r>
              <a:rPr lang="en-CA" b="1" dirty="0"/>
              <a:t>Lynn </a:t>
            </a:r>
            <a:r>
              <a:rPr lang="en-CA" b="1" dirty="0" smtClean="0"/>
              <a:t>McIntyre MD, </a:t>
            </a:r>
            <a:r>
              <a:rPr lang="en-CA" b="1" dirty="0" err="1" smtClean="0"/>
              <a:t>MHSc</a:t>
            </a:r>
            <a:r>
              <a:rPr lang="en-CA" b="1" dirty="0" smtClean="0"/>
              <a:t>, </a:t>
            </a:r>
            <a:r>
              <a:rPr lang="en-CA" b="1" dirty="0" smtClean="0"/>
              <a:t>FRCPC </a:t>
            </a:r>
            <a:r>
              <a:rPr lang="en-CA" b="1" dirty="0" smtClean="0"/>
              <a:t>Professor </a:t>
            </a:r>
            <a:r>
              <a:rPr lang="en-CA" b="1" dirty="0"/>
              <a:t>and CIHR Chair in Gender and </a:t>
            </a:r>
            <a:r>
              <a:rPr lang="en-CA" b="1" dirty="0" smtClean="0"/>
              <a:t>Health, University of </a:t>
            </a:r>
            <a:r>
              <a:rPr lang="en-CA" b="1" dirty="0" smtClean="0"/>
              <a:t>Calgary   </a:t>
            </a:r>
            <a:r>
              <a:rPr lang="en-CA" sz="2000" b="1" dirty="0" smtClean="0">
                <a:solidFill>
                  <a:srgbClr val="FF0000"/>
                </a:solidFill>
              </a:rPr>
              <a:t>lmcintyr@ucalgary.ca</a:t>
            </a:r>
            <a:endParaRPr lang="en-US" sz="2000" dirty="0">
              <a:solidFill>
                <a:srgbClr val="FF0000"/>
              </a:solidFill>
            </a:endParaRPr>
          </a:p>
        </p:txBody>
      </p:sp>
    </p:spTree>
    <p:extLst>
      <p:ext uri="{BB962C8B-B14F-4D97-AF65-F5344CB8AC3E}">
        <p14:creationId xmlns:p14="http://schemas.microsoft.com/office/powerpoint/2010/main" xmlns="" val="6450145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p:cNvGraphicFramePr>
            <a:graphicFrameLocks/>
          </p:cNvGraphicFramePr>
          <p:nvPr/>
        </p:nvGraphicFramePr>
        <p:xfrm>
          <a:off x="539510" y="894293"/>
          <a:ext cx="7690090" cy="567954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7924800" cy="1143000"/>
          </a:xfrm>
        </p:spPr>
        <p:txBody>
          <a:bodyPr>
            <a:normAutofit fontScale="90000"/>
          </a:bodyPr>
          <a:lstStyle/>
          <a:p>
            <a:pPr algn="l" eaLnBrk="1" fontAlgn="auto" hangingPunct="1">
              <a:spcAft>
                <a:spcPts val="0"/>
              </a:spcAft>
              <a:defRPr/>
            </a:pPr>
            <a:r>
              <a:rPr lang="en-US" dirty="0" smtClean="0"/>
              <a:t>Main FI drivers</a:t>
            </a:r>
            <a:br>
              <a:rPr lang="en-US" dirty="0" smtClean="0"/>
            </a:br>
            <a:r>
              <a:rPr lang="en-US" dirty="0" smtClean="0"/>
              <a:t>		        </a:t>
            </a:r>
            <a:r>
              <a:rPr lang="en-US" dirty="0" smtClean="0">
                <a:solidFill>
                  <a:schemeClr val="accent2">
                    <a:lumMod val="50000"/>
                  </a:schemeClr>
                </a:solidFill>
                <a:effectLst>
                  <a:outerShdw blurRad="38100" dist="38100" dir="2700000" algn="tl">
                    <a:srgbClr val="000000">
                      <a:alpha val="43137"/>
                    </a:srgbClr>
                  </a:outerShdw>
                </a:effectLst>
              </a:rPr>
              <a:t>Best </a:t>
            </a:r>
            <a:r>
              <a:rPr lang="en-US" dirty="0">
                <a:solidFill>
                  <a:schemeClr val="accent2">
                    <a:lumMod val="50000"/>
                  </a:schemeClr>
                </a:solidFill>
                <a:effectLst>
                  <a:outerShdw blurRad="38100" dist="38100" dir="2700000" algn="tl">
                    <a:srgbClr val="000000">
                      <a:alpha val="43137"/>
                    </a:srgbClr>
                  </a:outerShdw>
                </a:effectLst>
              </a:rPr>
              <a:t>FI Policy </a:t>
            </a:r>
            <a:r>
              <a:rPr lang="en-US" dirty="0" smtClean="0">
                <a:solidFill>
                  <a:schemeClr val="accent2">
                    <a:lumMod val="50000"/>
                  </a:schemeClr>
                </a:solidFill>
                <a:effectLst>
                  <a:outerShdw blurRad="38100" dist="38100" dir="2700000" algn="tl">
                    <a:srgbClr val="000000">
                      <a:alpha val="43137"/>
                    </a:srgbClr>
                  </a:outerShdw>
                </a:effectLst>
              </a:rPr>
              <a:t>Practices </a:t>
            </a:r>
            <a:endParaRPr lang="en-US" dirty="0"/>
          </a:p>
        </p:txBody>
      </p:sp>
      <p:sp>
        <p:nvSpPr>
          <p:cNvPr id="11267" name="Content Placeholder 2"/>
          <p:cNvSpPr>
            <a:spLocks noGrp="1"/>
          </p:cNvSpPr>
          <p:nvPr>
            <p:ph sz="half" idx="1"/>
          </p:nvPr>
        </p:nvSpPr>
        <p:spPr/>
        <p:txBody>
          <a:bodyPr>
            <a:noAutofit/>
          </a:bodyPr>
          <a:lstStyle/>
          <a:p>
            <a:pPr eaLnBrk="1" hangingPunct="1">
              <a:defRPr/>
            </a:pPr>
            <a:r>
              <a:rPr lang="en-US" sz="2200" dirty="0" smtClean="0"/>
              <a:t>Structural determinants, leave certain groups vulnerable</a:t>
            </a:r>
          </a:p>
          <a:p>
            <a:pPr eaLnBrk="1" hangingPunct="1">
              <a:defRPr/>
            </a:pPr>
            <a:r>
              <a:rPr lang="en-US" sz="2200" dirty="0" smtClean="0"/>
              <a:t>FI vulnerability: low income as well as income shocks, and can be mediated by social transfers</a:t>
            </a:r>
          </a:p>
          <a:p>
            <a:pPr eaLnBrk="1" hangingPunct="1">
              <a:defRPr/>
            </a:pPr>
            <a:r>
              <a:rPr lang="en-US" sz="2200" dirty="0" smtClean="0"/>
              <a:t>Workforce participation &amp; education, partial protection, but </a:t>
            </a:r>
            <a:r>
              <a:rPr lang="en-US" sz="2200" dirty="0" err="1" smtClean="0"/>
              <a:t>labour</a:t>
            </a:r>
            <a:r>
              <a:rPr lang="en-US" sz="2200" dirty="0" smtClean="0"/>
              <a:t> market practices can perpetuate FI</a:t>
            </a:r>
          </a:p>
        </p:txBody>
      </p:sp>
      <p:sp>
        <p:nvSpPr>
          <p:cNvPr id="11268" name="Content Placeholder 2"/>
          <p:cNvSpPr>
            <a:spLocks noGrp="1"/>
          </p:cNvSpPr>
          <p:nvPr>
            <p:ph sz="half" idx="2"/>
          </p:nvPr>
        </p:nvSpPr>
        <p:spPr/>
        <p:txBody>
          <a:bodyPr>
            <a:normAutofit/>
          </a:bodyPr>
          <a:lstStyle/>
          <a:p>
            <a:pPr eaLnBrk="1" hangingPunct="1">
              <a:defRPr/>
            </a:pPr>
            <a:r>
              <a:rPr lang="en-US" sz="2200" b="1" dirty="0" smtClean="0">
                <a:solidFill>
                  <a:srgbClr val="00B050"/>
                </a:solidFill>
              </a:rPr>
              <a:t>Income</a:t>
            </a:r>
          </a:p>
          <a:p>
            <a:pPr eaLnBrk="1" hangingPunct="1">
              <a:defRPr/>
            </a:pPr>
            <a:r>
              <a:rPr lang="en-US" sz="2200" b="1" dirty="0" smtClean="0">
                <a:solidFill>
                  <a:srgbClr val="00B050"/>
                </a:solidFill>
              </a:rPr>
              <a:t>Income volatility protection</a:t>
            </a:r>
          </a:p>
          <a:p>
            <a:pPr eaLnBrk="1" hangingPunct="1">
              <a:defRPr/>
            </a:pPr>
            <a:r>
              <a:rPr lang="en-US" sz="2200" b="1" dirty="0" smtClean="0">
                <a:solidFill>
                  <a:srgbClr val="00B050"/>
                </a:solidFill>
              </a:rPr>
              <a:t>Social protection/transfers</a:t>
            </a:r>
          </a:p>
          <a:p>
            <a:pPr eaLnBrk="1" hangingPunct="1">
              <a:defRPr/>
            </a:pPr>
            <a:r>
              <a:rPr lang="en-US" sz="2200" b="1" dirty="0" err="1" smtClean="0">
                <a:solidFill>
                  <a:srgbClr val="00B050"/>
                </a:solidFill>
              </a:rPr>
              <a:t>Labour</a:t>
            </a:r>
            <a:r>
              <a:rPr lang="en-US" sz="2200" b="1" dirty="0" smtClean="0">
                <a:solidFill>
                  <a:srgbClr val="00B050"/>
                </a:solidFill>
              </a:rPr>
              <a:t> protection</a:t>
            </a:r>
          </a:p>
          <a:p>
            <a:pPr eaLnBrk="1" hangingPunct="1">
              <a:defRPr/>
            </a:pPr>
            <a:r>
              <a:rPr lang="en-US" sz="2200" b="1" dirty="0" smtClean="0">
                <a:solidFill>
                  <a:srgbClr val="00B050"/>
                </a:solidFill>
              </a:rPr>
              <a:t>Fair market conditions</a:t>
            </a:r>
          </a:p>
          <a:p>
            <a:pPr eaLnBrk="1" hangingPunct="1">
              <a:defRPr/>
            </a:pPr>
            <a:r>
              <a:rPr lang="en-US" sz="2200" b="1" dirty="0" smtClean="0">
                <a:solidFill>
                  <a:srgbClr val="00B050"/>
                </a:solidFill>
              </a:rPr>
              <a:t>Higher education access</a:t>
            </a:r>
          </a:p>
        </p:txBody>
      </p:sp>
      <p:sp>
        <p:nvSpPr>
          <p:cNvPr id="4" name="Notched Right Arrow 3"/>
          <p:cNvSpPr/>
          <p:nvPr/>
        </p:nvSpPr>
        <p:spPr>
          <a:xfrm>
            <a:off x="1600200" y="1295400"/>
            <a:ext cx="977900" cy="48418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4"/>
          <p:cNvSpPr>
            <a:spLocks noGrp="1"/>
          </p:cNvSpPr>
          <p:nvPr>
            <p:ph type="title"/>
          </p:nvPr>
        </p:nvSpPr>
        <p:spPr>
          <a:xfrm>
            <a:off x="1066800" y="609600"/>
            <a:ext cx="7620000" cy="990600"/>
          </a:xfrm>
          <a:solidFill>
            <a:srgbClr val="00B050"/>
          </a:solidFill>
        </p:spPr>
        <p:txBody>
          <a:bodyPr>
            <a:normAutofit fontScale="90000"/>
          </a:bodyPr>
          <a:lstStyle/>
          <a:p>
            <a:pPr algn="l" eaLnBrk="1" fontAlgn="auto" hangingPunct="1">
              <a:spcAft>
                <a:spcPts val="0"/>
              </a:spcAft>
              <a:defRPr/>
            </a:pPr>
            <a:r>
              <a:rPr lang="en-US" dirty="0">
                <a:solidFill>
                  <a:schemeClr val="bg1"/>
                </a:solidFill>
              </a:rPr>
              <a:t>Dominant </a:t>
            </a:r>
            <a:r>
              <a:rPr lang="en-US" dirty="0" smtClean="0">
                <a:solidFill>
                  <a:schemeClr val="bg1"/>
                </a:solidFill>
              </a:rPr>
              <a:t>responses in the name of food (in)security</a:t>
            </a:r>
          </a:p>
        </p:txBody>
      </p:sp>
      <p:sp>
        <p:nvSpPr>
          <p:cNvPr id="12291" name="Content Placeholder 7"/>
          <p:cNvSpPr>
            <a:spLocks noGrp="1"/>
          </p:cNvSpPr>
          <p:nvPr>
            <p:ph idx="1"/>
          </p:nvPr>
        </p:nvSpPr>
        <p:spPr>
          <a:xfrm>
            <a:off x="2438400" y="1905000"/>
            <a:ext cx="6477000" cy="4648200"/>
          </a:xfrm>
        </p:spPr>
        <p:txBody>
          <a:bodyPr/>
          <a:lstStyle/>
          <a:p>
            <a:r>
              <a:rPr lang="en-US" sz="2400" smtClean="0"/>
              <a:t>Food banks </a:t>
            </a:r>
          </a:p>
          <a:p>
            <a:r>
              <a:rPr lang="en-US" sz="2400" smtClean="0"/>
              <a:t>Community gardens</a:t>
            </a:r>
          </a:p>
          <a:p>
            <a:r>
              <a:rPr lang="en-US" sz="2400" smtClean="0"/>
              <a:t>Farmers’ markets</a:t>
            </a:r>
          </a:p>
          <a:p>
            <a:r>
              <a:rPr lang="en-US" sz="2400" smtClean="0"/>
              <a:t>School food programs</a:t>
            </a:r>
          </a:p>
          <a:p>
            <a:r>
              <a:rPr lang="en-US" sz="2400" smtClean="0"/>
              <a:t>Community kitchens</a:t>
            </a:r>
          </a:p>
          <a:p>
            <a:r>
              <a:rPr lang="en-US" sz="2400" smtClean="0"/>
              <a:t>Community-supported agriculture</a:t>
            </a:r>
          </a:p>
          <a:p>
            <a:r>
              <a:rPr lang="en-US" sz="2400" smtClean="0"/>
              <a:t>Food-related community economic development</a:t>
            </a:r>
          </a:p>
          <a:p>
            <a:pPr>
              <a:buFont typeface="Wingdings 2" pitchFamily="18" charset="2"/>
              <a:buNone/>
            </a:pPr>
            <a:endParaRPr lang="en-US" smtClean="0"/>
          </a:p>
        </p:txBody>
      </p:sp>
      <p:sp>
        <p:nvSpPr>
          <p:cNvPr id="8196" name="Slide Number Placeholder 3"/>
          <p:cNvSpPr>
            <a:spLocks noGrp="1"/>
          </p:cNvSpPr>
          <p:nvPr>
            <p:ph type="sldNum" sz="quarter" idx="12"/>
          </p:nvPr>
        </p:nvSpPr>
        <p:spPr/>
        <p:txBody>
          <a:bodyPr/>
          <a:lstStyle/>
          <a:p>
            <a:pPr>
              <a:defRPr/>
            </a:pPr>
            <a:fld id="{FECA3C18-5FF6-442E-B9EC-A5146FCE84ED}" type="slidenum">
              <a:rPr lang="en-US">
                <a:solidFill>
                  <a:schemeClr val="tx1"/>
                </a:solidFill>
              </a:rPr>
              <a:pPr>
                <a:defRPr/>
              </a:pPr>
              <a:t>12</a:t>
            </a:fld>
            <a:endParaRPr lang="en-US">
              <a:solidFill>
                <a:schemeClr val="tx1"/>
              </a:solidFill>
            </a:endParaRPr>
          </a:p>
        </p:txBody>
      </p:sp>
      <p:sp>
        <p:nvSpPr>
          <p:cNvPr id="5" name="TextBox 4"/>
          <p:cNvSpPr txBox="1"/>
          <p:nvPr/>
        </p:nvSpPr>
        <p:spPr>
          <a:xfrm>
            <a:off x="1143000" y="5562600"/>
            <a:ext cx="6721712" cy="369332"/>
          </a:xfrm>
          <a:prstGeom prst="rect">
            <a:avLst/>
          </a:prstGeom>
          <a:noFill/>
        </p:spPr>
        <p:txBody>
          <a:bodyPr wrap="square" rtlCol="0">
            <a:spAutoFit/>
          </a:bodyPr>
          <a:lstStyle/>
          <a:p>
            <a:r>
              <a:rPr lang="en-US" b="1" dirty="0" smtClean="0">
                <a:solidFill>
                  <a:srgbClr val="00B050"/>
                </a:solidFill>
              </a:rPr>
              <a:t>If not run by Public Health; Public Health is a ‘partner’ </a:t>
            </a:r>
            <a:endParaRPr lang="en-US" b="1" dirty="0">
              <a:solidFill>
                <a:srgbClr val="00B05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Content Placeholder 7" descr="r-OLIVIER-DE-SCHUTTER-UN-large570.jpg"/>
          <p:cNvPicPr>
            <a:picLocks noGrp="1" noChangeAspect="1"/>
          </p:cNvPicPr>
          <p:nvPr>
            <p:ph idx="1"/>
          </p:nvPr>
        </p:nvPicPr>
        <p:blipFill>
          <a:blip r:embed="rId3" cstate="print"/>
          <a:srcRect/>
          <a:stretch>
            <a:fillRect/>
          </a:stretch>
        </p:blipFill>
        <p:spPr>
          <a:xfrm>
            <a:off x="1371600" y="838200"/>
            <a:ext cx="6686781" cy="3670300"/>
          </a:xfrm>
        </p:spPr>
      </p:pic>
      <p:sp>
        <p:nvSpPr>
          <p:cNvPr id="4" name="Slide Number Placeholder 3"/>
          <p:cNvSpPr>
            <a:spLocks noGrp="1"/>
          </p:cNvSpPr>
          <p:nvPr>
            <p:ph type="sldNum" sz="quarter" idx="12"/>
          </p:nvPr>
        </p:nvSpPr>
        <p:spPr/>
        <p:txBody>
          <a:bodyPr/>
          <a:lstStyle/>
          <a:p>
            <a:pPr>
              <a:defRPr/>
            </a:pPr>
            <a:fld id="{BD1A7612-CCFD-44D8-B557-8644AC2835CB}" type="slidenum">
              <a:rPr lang="en-US">
                <a:solidFill>
                  <a:schemeClr val="tx1"/>
                </a:solidFill>
              </a:rPr>
              <a:pPr>
                <a:defRPr/>
              </a:pPr>
              <a:t>13</a:t>
            </a:fld>
            <a:endParaRPr lang="en-US">
              <a:solidFill>
                <a:schemeClr val="tx1"/>
              </a:solidFill>
            </a:endParaRPr>
          </a:p>
        </p:txBody>
      </p:sp>
      <p:sp>
        <p:nvSpPr>
          <p:cNvPr id="5" name="Title 4"/>
          <p:cNvSpPr txBox="1">
            <a:spLocks/>
          </p:cNvSpPr>
          <p:nvPr/>
        </p:nvSpPr>
        <p:spPr>
          <a:xfrm>
            <a:off x="152400" y="4953000"/>
            <a:ext cx="8382000" cy="1600200"/>
          </a:xfrm>
          <a:prstGeom prst="rect">
            <a:avLst/>
          </a:prstGeom>
        </p:spPr>
        <p:txBody>
          <a:bodyPr anchor="ctr">
            <a:normAutofit fontScale="85000" lnSpcReduction="20000"/>
          </a:bodyPr>
          <a:lstStyle>
            <a:lvl1pPr algn="r" defTabSz="914400" rtl="0" eaLnBrk="1" fontAlgn="base" latinLnBrk="0" hangingPunct="1">
              <a:spcBef>
                <a:spcPct val="0"/>
              </a:spcBef>
              <a:spcAft>
                <a:spcPct val="0"/>
              </a:spcAft>
              <a:buNone/>
              <a:defRPr sz="4400" kern="1200" cap="small" spc="200" baseline="0">
                <a:solidFill>
                  <a:schemeClr val="tx1"/>
                </a:solidFill>
                <a:latin typeface="+mj-lt"/>
                <a:ea typeface="+mj-ea"/>
                <a:cs typeface="+mj-cs"/>
              </a:defRPr>
            </a:lvl1pPr>
            <a:lvl2pPr algn="r" rtl="0" eaLnBrk="0" fontAlgn="base" hangingPunct="0">
              <a:spcBef>
                <a:spcPct val="0"/>
              </a:spcBef>
              <a:spcAft>
                <a:spcPct val="0"/>
              </a:spcAft>
              <a:defRPr sz="4400">
                <a:solidFill>
                  <a:schemeClr val="tx1"/>
                </a:solidFill>
                <a:latin typeface="Trebuchet MS" pitchFamily="34" charset="0"/>
              </a:defRPr>
            </a:lvl2pPr>
            <a:lvl3pPr algn="r" rtl="0" eaLnBrk="0" fontAlgn="base" hangingPunct="0">
              <a:spcBef>
                <a:spcPct val="0"/>
              </a:spcBef>
              <a:spcAft>
                <a:spcPct val="0"/>
              </a:spcAft>
              <a:defRPr sz="4400">
                <a:solidFill>
                  <a:schemeClr val="tx1"/>
                </a:solidFill>
                <a:latin typeface="Trebuchet MS" pitchFamily="34" charset="0"/>
              </a:defRPr>
            </a:lvl3pPr>
            <a:lvl4pPr algn="r" rtl="0" eaLnBrk="0" fontAlgn="base" hangingPunct="0">
              <a:spcBef>
                <a:spcPct val="0"/>
              </a:spcBef>
              <a:spcAft>
                <a:spcPct val="0"/>
              </a:spcAft>
              <a:defRPr sz="4400">
                <a:solidFill>
                  <a:schemeClr val="tx1"/>
                </a:solidFill>
                <a:latin typeface="Trebuchet MS" pitchFamily="34" charset="0"/>
              </a:defRPr>
            </a:lvl4pPr>
            <a:lvl5pPr algn="r" rtl="0" eaLnBrk="0" fontAlgn="base" hangingPunct="0">
              <a:spcBef>
                <a:spcPct val="0"/>
              </a:spcBef>
              <a:spcAft>
                <a:spcPct val="0"/>
              </a:spcAft>
              <a:defRPr sz="4400">
                <a:solidFill>
                  <a:schemeClr val="tx1"/>
                </a:solidFill>
                <a:latin typeface="Trebuchet MS" pitchFamily="34" charset="0"/>
              </a:defRPr>
            </a:lvl5pPr>
            <a:lvl6pPr marL="457200" algn="r" rtl="0" fontAlgn="base">
              <a:spcBef>
                <a:spcPct val="0"/>
              </a:spcBef>
              <a:spcAft>
                <a:spcPct val="0"/>
              </a:spcAft>
              <a:defRPr sz="4400">
                <a:solidFill>
                  <a:schemeClr val="tx1"/>
                </a:solidFill>
                <a:latin typeface="Trebuchet MS" pitchFamily="34" charset="0"/>
              </a:defRPr>
            </a:lvl6pPr>
            <a:lvl7pPr marL="914400" algn="r" rtl="0" fontAlgn="base">
              <a:spcBef>
                <a:spcPct val="0"/>
              </a:spcBef>
              <a:spcAft>
                <a:spcPct val="0"/>
              </a:spcAft>
              <a:defRPr sz="4400">
                <a:solidFill>
                  <a:schemeClr val="tx1"/>
                </a:solidFill>
                <a:latin typeface="Trebuchet MS" pitchFamily="34" charset="0"/>
              </a:defRPr>
            </a:lvl7pPr>
            <a:lvl8pPr marL="1371600" algn="r" rtl="0" fontAlgn="base">
              <a:spcBef>
                <a:spcPct val="0"/>
              </a:spcBef>
              <a:spcAft>
                <a:spcPct val="0"/>
              </a:spcAft>
              <a:defRPr sz="4400">
                <a:solidFill>
                  <a:schemeClr val="tx1"/>
                </a:solidFill>
                <a:latin typeface="Trebuchet MS" pitchFamily="34" charset="0"/>
              </a:defRPr>
            </a:lvl8pPr>
            <a:lvl9pPr marL="1828800" algn="r" rtl="0" fontAlgn="base">
              <a:spcBef>
                <a:spcPct val="0"/>
              </a:spcBef>
              <a:spcAft>
                <a:spcPct val="0"/>
              </a:spcAft>
              <a:defRPr sz="4400">
                <a:solidFill>
                  <a:schemeClr val="tx1"/>
                </a:solidFill>
                <a:latin typeface="Trebuchet MS" pitchFamily="34" charset="0"/>
              </a:defRPr>
            </a:lvl9pPr>
          </a:lstStyle>
          <a:p>
            <a:pPr algn="l">
              <a:defRPr/>
            </a:pPr>
            <a:r>
              <a:rPr lang="en-US" dirty="0" smtClean="0"/>
              <a:t>Food bank use is the problem &amp;</a:t>
            </a:r>
            <a:br>
              <a:rPr lang="en-US" dirty="0" smtClean="0"/>
            </a:br>
            <a:r>
              <a:rPr lang="en-US" dirty="0" smtClean="0"/>
              <a:t>The dominant solution is to Build Better food banks</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3496" y="762000"/>
            <a:ext cx="3383280" cy="1217794"/>
          </a:xfrm>
          <a:solidFill>
            <a:srgbClr val="92D050"/>
          </a:solidFill>
        </p:spPr>
        <p:txBody>
          <a:bodyPr>
            <a:noAutofit/>
          </a:bodyPr>
          <a:lstStyle/>
          <a:p>
            <a:r>
              <a:rPr lang="en-US" sz="2000" i="1" dirty="0" smtClean="0">
                <a:solidFill>
                  <a:schemeClr val="bg1"/>
                </a:solidFill>
              </a:rPr>
              <a:t>Why public health should  rethink its involvement with ‘community food security</a:t>
            </a:r>
            <a:r>
              <a:rPr lang="en-US" sz="2000" dirty="0" smtClean="0">
                <a:solidFill>
                  <a:schemeClr val="bg1"/>
                </a:solidFill>
              </a:rPr>
              <a:t>’</a:t>
            </a:r>
            <a:endParaRPr lang="en-US" sz="2000" dirty="0">
              <a:solidFill>
                <a:schemeClr val="bg1"/>
              </a:solidFill>
            </a:endParaRPr>
          </a:p>
        </p:txBody>
      </p:sp>
      <p:sp>
        <p:nvSpPr>
          <p:cNvPr id="3" name="Text Placeholder 2"/>
          <p:cNvSpPr>
            <a:spLocks noGrp="1"/>
          </p:cNvSpPr>
          <p:nvPr>
            <p:ph type="body" idx="2"/>
          </p:nvPr>
        </p:nvSpPr>
        <p:spPr/>
        <p:txBody>
          <a:bodyPr>
            <a:normAutofit/>
          </a:bodyPr>
          <a:lstStyle/>
          <a:p>
            <a:r>
              <a:rPr lang="en-US" sz="2000" b="1" dirty="0" smtClean="0">
                <a:solidFill>
                  <a:srgbClr val="00B050"/>
                </a:solidFill>
              </a:rPr>
              <a:t>The public health physician’s role should be to provide critical leadership to well-meaning staff who work with community food security actors. </a:t>
            </a:r>
          </a:p>
          <a:p>
            <a:endParaRPr lang="en-US" sz="2000" b="1" dirty="0" smtClean="0">
              <a:solidFill>
                <a:srgbClr val="00B050"/>
              </a:solidFill>
            </a:endParaRPr>
          </a:p>
          <a:p>
            <a:r>
              <a:rPr lang="en-US" sz="2000" b="1" dirty="0" smtClean="0">
                <a:solidFill>
                  <a:srgbClr val="00B050"/>
                </a:solidFill>
              </a:rPr>
              <a:t>Use their voice to pursue higher level public policy goals such as the reduction of poverty and income inequality.</a:t>
            </a:r>
            <a:endParaRPr lang="en-US" sz="2000" b="1" dirty="0">
              <a:solidFill>
                <a:srgbClr val="00B050"/>
              </a:solidFill>
            </a:endParaRPr>
          </a:p>
        </p:txBody>
      </p:sp>
      <p:sp>
        <p:nvSpPr>
          <p:cNvPr id="4" name="Content Placeholder 3"/>
          <p:cNvSpPr>
            <a:spLocks noGrp="1"/>
          </p:cNvSpPr>
          <p:nvPr>
            <p:ph sz="half" idx="1"/>
          </p:nvPr>
        </p:nvSpPr>
        <p:spPr/>
        <p:txBody>
          <a:bodyPr>
            <a:normAutofit fontScale="92500" lnSpcReduction="20000"/>
          </a:bodyPr>
          <a:lstStyle/>
          <a:p>
            <a:r>
              <a:rPr lang="en-US" dirty="0" smtClean="0"/>
              <a:t>Evidence base on reduction of FI is weak</a:t>
            </a:r>
          </a:p>
          <a:p>
            <a:r>
              <a:rPr lang="en-US" dirty="0" smtClean="0"/>
              <a:t>Conflation if not deliberate appropriation of FI for other aims</a:t>
            </a:r>
          </a:p>
          <a:p>
            <a:r>
              <a:rPr lang="en-US" dirty="0" smtClean="0"/>
              <a:t>Superficial community-based interventions undermine structural action</a:t>
            </a:r>
          </a:p>
          <a:p>
            <a:r>
              <a:rPr lang="en-US" dirty="0" smtClean="0"/>
              <a:t>Most food sovereignty initiatives increase inequities</a:t>
            </a:r>
          </a:p>
          <a:p>
            <a:r>
              <a:rPr lang="en-US" dirty="0" smtClean="0"/>
              <a:t>Health harm of FI is not food-based</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609600"/>
          </a:xfrm>
        </p:spPr>
        <p:txBody>
          <a:bodyPr>
            <a:noAutofit/>
          </a:bodyPr>
          <a:lstStyle/>
          <a:p>
            <a:pPr algn="l"/>
            <a:r>
              <a:rPr lang="en-US" sz="2800" dirty="0" smtClean="0">
                <a:hlinkClick r:id="rId3"/>
              </a:rPr>
              <a:t>http://nutritionalsciences.lamp.utoronto.ca</a:t>
            </a:r>
            <a:endParaRPr lang="en-US" sz="2800" dirty="0"/>
          </a:p>
        </p:txBody>
      </p:sp>
      <p:pic>
        <p:nvPicPr>
          <p:cNvPr id="1026" name="Picture 2"/>
          <p:cNvPicPr>
            <a:picLocks noGrp="1" noChangeAspect="1" noChangeArrowheads="1"/>
          </p:cNvPicPr>
          <p:nvPr>
            <p:ph idx="1"/>
          </p:nvPr>
        </p:nvPicPr>
        <p:blipFill>
          <a:blip r:embed="rId4" cstate="print"/>
          <a:srcRect/>
          <a:stretch>
            <a:fillRect/>
          </a:stretch>
        </p:blipFill>
        <p:spPr bwMode="auto">
          <a:xfrm>
            <a:off x="899592" y="1484784"/>
            <a:ext cx="7272808" cy="51845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C577751-DBC0-4E4F-80D8-F2B552EA6646}" type="slidenum">
              <a:rPr lang="en-US" smtClean="0"/>
              <a:pPr/>
              <a:t>16</a:t>
            </a:fld>
            <a:endParaRPr lang="en-US"/>
          </a:p>
        </p:txBody>
      </p:sp>
      <p:sp>
        <p:nvSpPr>
          <p:cNvPr id="7" name="Text Placeholder 6"/>
          <p:cNvSpPr>
            <a:spLocks noGrp="1"/>
          </p:cNvSpPr>
          <p:nvPr>
            <p:ph type="body" sz="half" idx="2"/>
          </p:nvPr>
        </p:nvSpPr>
        <p:spPr/>
        <p:txBody>
          <a:bodyPr/>
          <a:lstStyle/>
          <a:p>
            <a:endParaRPr lang="en-US" dirty="0"/>
          </a:p>
        </p:txBody>
      </p:sp>
      <p:sp>
        <p:nvSpPr>
          <p:cNvPr id="5" name="Title 4"/>
          <p:cNvSpPr>
            <a:spLocks noGrp="1"/>
          </p:cNvSpPr>
          <p:nvPr>
            <p:ph type="title"/>
          </p:nvPr>
        </p:nvSpPr>
        <p:spPr>
          <a:xfrm>
            <a:off x="914400" y="1981200"/>
            <a:ext cx="3962400" cy="914400"/>
          </a:xfrm>
          <a:solidFill>
            <a:srgbClr val="00B050"/>
          </a:solidFill>
        </p:spPr>
        <p:txBody>
          <a:bodyPr/>
          <a:lstStyle/>
          <a:p>
            <a:r>
              <a:rPr lang="en-US" sz="4400" dirty="0" smtClean="0">
                <a:solidFill>
                  <a:schemeClr val="bg1"/>
                </a:solidFill>
              </a:rPr>
              <a:t>Thank you</a:t>
            </a:r>
            <a:endParaRPr lang="en-US" sz="4400" dirty="0">
              <a:solidFill>
                <a:schemeClr val="bg1"/>
              </a:solidFill>
            </a:endParaRPr>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219200" y="3657600"/>
            <a:ext cx="2692400" cy="1612900"/>
          </a:xfrm>
        </p:spPr>
      </p:pic>
      <p:pic>
        <p:nvPicPr>
          <p:cNvPr id="11" name="Picture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645010" y="2971800"/>
            <a:ext cx="2716196" cy="1143000"/>
          </a:xfrm>
          <a:prstGeom prst="rect">
            <a:avLst/>
          </a:prstGeom>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645010" y="4800600"/>
            <a:ext cx="2986228" cy="12294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509652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50"/>
                </a:solidFill>
              </a:rPr>
              <a:t>Learning objectives</a:t>
            </a:r>
            <a:endParaRPr lang="en-US" dirty="0">
              <a:solidFill>
                <a:srgbClr val="00B050"/>
              </a:solidFill>
            </a:endParaRPr>
          </a:p>
        </p:txBody>
      </p:sp>
      <p:sp>
        <p:nvSpPr>
          <p:cNvPr id="3" name="Content Placeholder 2"/>
          <p:cNvSpPr>
            <a:spLocks noGrp="1"/>
          </p:cNvSpPr>
          <p:nvPr>
            <p:ph idx="1"/>
          </p:nvPr>
        </p:nvSpPr>
        <p:spPr/>
        <p:txBody>
          <a:bodyPr>
            <a:normAutofit lnSpcReduction="10000"/>
          </a:bodyPr>
          <a:lstStyle/>
          <a:p>
            <a:r>
              <a:rPr lang="en-US" dirty="0" smtClean="0"/>
              <a:t>Consider the unintentional harm that may be occurring from public health alignment with community food security initiatives</a:t>
            </a:r>
          </a:p>
          <a:p>
            <a:r>
              <a:rPr lang="en-US" dirty="0" smtClean="0"/>
              <a:t>Reflect upon how public health could advocate more critically for measures that would structurally reduce household food insecurity</a:t>
            </a:r>
          </a:p>
          <a:p>
            <a:r>
              <a:rPr lang="en-US" dirty="0" smtClean="0"/>
              <a:t>Develop arguments and strategies that could shift public health's current community work related to food security to a more upstream approach</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50"/>
          </a:solidFill>
        </p:spPr>
        <p:txBody>
          <a:bodyPr/>
          <a:lstStyle/>
          <a:p>
            <a:r>
              <a:rPr lang="en-US" dirty="0" smtClean="0"/>
              <a:t>Food Insecurity </a:t>
            </a:r>
            <a:endParaRPr lang="en-US" dirty="0"/>
          </a:p>
        </p:txBody>
      </p:sp>
      <p:sp>
        <p:nvSpPr>
          <p:cNvPr id="3" name="Text Placeholder 2"/>
          <p:cNvSpPr>
            <a:spLocks noGrp="1"/>
          </p:cNvSpPr>
          <p:nvPr>
            <p:ph type="body" idx="1"/>
          </p:nvPr>
        </p:nvSpPr>
        <p:spPr/>
        <p:txBody>
          <a:bodyPr>
            <a:normAutofit/>
          </a:bodyPr>
          <a:lstStyle/>
          <a:p>
            <a:r>
              <a:rPr lang="en-US" sz="2800" baseline="30000" dirty="0"/>
              <a:t>1</a:t>
            </a:r>
            <a:r>
              <a:rPr lang="en-US" sz="2800" dirty="0"/>
              <a:t>Inadequate or insecure access to adequate food due to financial constraints</a:t>
            </a:r>
          </a:p>
        </p:txBody>
      </p:sp>
    </p:spTree>
    <p:extLst>
      <p:ext uri="{BB962C8B-B14F-4D97-AF65-F5344CB8AC3E}">
        <p14:creationId xmlns:p14="http://schemas.microsoft.com/office/powerpoint/2010/main" xmlns="" val="10916198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667000"/>
            <a:ext cx="6629400" cy="1676400"/>
          </a:xfrm>
        </p:spPr>
        <p:txBody>
          <a:bodyPr/>
          <a:lstStyle/>
          <a:p>
            <a:pPr>
              <a:defRPr/>
            </a:pPr>
            <a:r>
              <a:rPr lang="en-US" dirty="0" smtClean="0">
                <a:solidFill>
                  <a:srgbClr val="00B050"/>
                </a:solidFill>
              </a:rPr>
              <a:t/>
            </a:r>
            <a:br>
              <a:rPr lang="en-US" dirty="0" smtClean="0">
                <a:solidFill>
                  <a:srgbClr val="00B050"/>
                </a:solidFill>
              </a:rPr>
            </a:br>
            <a:r>
              <a:rPr lang="en-US" dirty="0" smtClean="0">
                <a:solidFill>
                  <a:srgbClr val="00B050"/>
                </a:solidFill>
              </a:rPr>
              <a:t/>
            </a:r>
            <a:br>
              <a:rPr lang="en-US" dirty="0" smtClean="0">
                <a:solidFill>
                  <a:srgbClr val="00B050"/>
                </a:solidFill>
              </a:rPr>
            </a:br>
            <a:r>
              <a:rPr lang="en-US" dirty="0" smtClean="0">
                <a:solidFill>
                  <a:srgbClr val="00B050"/>
                </a:solidFill>
              </a:rPr>
              <a:t>Food insecurity is not the flip side of food security and the distinctions are terribly important</a:t>
            </a:r>
            <a:endParaRPr lang="en-US" dirty="0">
              <a:solidFill>
                <a:srgbClr val="00B05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nvGraphicFramePr>
        <p:xfrm>
          <a:off x="457200" y="685800"/>
          <a:ext cx="8153400" cy="5715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nvGraphicFramePr>
        <p:xfrm>
          <a:off x="228600" y="9524"/>
          <a:ext cx="8915400" cy="684847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nvGraphicFramePr>
        <p:xfrm>
          <a:off x="838200" y="990600"/>
          <a:ext cx="7658100" cy="49911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52400" y="6400800"/>
            <a:ext cx="1560042" cy="307777"/>
          </a:xfrm>
          <a:prstGeom prst="rect">
            <a:avLst/>
          </a:prstGeom>
          <a:noFill/>
        </p:spPr>
        <p:txBody>
          <a:bodyPr wrap="none" rtlCol="0">
            <a:spAutoFit/>
          </a:bodyPr>
          <a:lstStyle/>
          <a:p>
            <a:r>
              <a:rPr lang="en-US" sz="1400" dirty="0" smtClean="0"/>
              <a:t>Source CCHS 4.1 </a:t>
            </a:r>
            <a:endParaRPr lang="en-US" sz="1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295400" y="228600"/>
          <a:ext cx="6705600" cy="6610769"/>
        </p:xfrm>
        <a:graphic>
          <a:graphicData uri="http://schemas.openxmlformats.org/drawingml/2006/table">
            <a:tbl>
              <a:tblPr/>
              <a:tblGrid>
                <a:gridCol w="1490133"/>
                <a:gridCol w="576351"/>
                <a:gridCol w="541249"/>
                <a:gridCol w="1005124"/>
                <a:gridCol w="485010"/>
                <a:gridCol w="1061362"/>
                <a:gridCol w="242504"/>
                <a:gridCol w="1258449"/>
                <a:gridCol w="45418"/>
              </a:tblGrid>
              <a:tr h="276270">
                <a:tc gridSpan="9">
                  <a:txBody>
                    <a:bodyPr/>
                    <a:lstStyle/>
                    <a:p>
                      <a:pPr algn="ctr" fontAlgn="ctr"/>
                      <a:r>
                        <a:rPr lang="en-US" sz="1800" b="1" i="0" u="none" strike="noStrike" dirty="0" smtClean="0">
                          <a:solidFill>
                            <a:schemeClr val="bg1"/>
                          </a:solidFill>
                          <a:latin typeface="Calibri"/>
                        </a:rPr>
                        <a:t>Prevalence </a:t>
                      </a:r>
                      <a:r>
                        <a:rPr lang="en-US" sz="1800" b="1" i="0" u="none" strike="noStrike" dirty="0">
                          <a:solidFill>
                            <a:schemeClr val="bg1"/>
                          </a:solidFill>
                          <a:latin typeface="Calibri"/>
                        </a:rPr>
                        <a:t>of </a:t>
                      </a:r>
                      <a:r>
                        <a:rPr lang="en-US" sz="1800" b="1" i="0" u="none" strike="noStrike" dirty="0" smtClean="0">
                          <a:solidFill>
                            <a:schemeClr val="bg1"/>
                          </a:solidFill>
                          <a:latin typeface="Calibri"/>
                        </a:rPr>
                        <a:t>HFI and Un</a:t>
                      </a:r>
                      <a:r>
                        <a:rPr lang="en-US" sz="1800" b="1" i="0" u="none" strike="noStrike" baseline="0" dirty="0" smtClean="0">
                          <a:solidFill>
                            <a:schemeClr val="bg1"/>
                          </a:solidFill>
                          <a:latin typeface="Calibri"/>
                        </a:rPr>
                        <a:t>employment</a:t>
                      </a:r>
                      <a:endParaRPr lang="en-US" sz="1800" b="1" i="0" u="none" strike="noStrike" dirty="0">
                        <a:solidFill>
                          <a:schemeClr val="bg1"/>
                        </a:solidFill>
                        <a:latin typeface="Calibri"/>
                      </a:endParaRP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B05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76270">
                <a:tc gridSpan="9">
                  <a:txBody>
                    <a:bodyPr/>
                    <a:lstStyle/>
                    <a:p>
                      <a:pPr algn="ctr" fontAlgn="ctr"/>
                      <a:r>
                        <a:rPr lang="en-US" sz="1800" b="1" i="0" u="none" strike="noStrike" dirty="0" smtClean="0">
                          <a:solidFill>
                            <a:schemeClr val="bg1"/>
                          </a:solidFill>
                          <a:latin typeface="Calibri"/>
                        </a:rPr>
                        <a:t>by </a:t>
                      </a:r>
                      <a:r>
                        <a:rPr lang="en-US" sz="1800" b="1" i="0" u="none" strike="noStrike" dirty="0">
                          <a:solidFill>
                            <a:schemeClr val="bg1"/>
                          </a:solidFill>
                          <a:latin typeface="Calibri"/>
                        </a:rPr>
                        <a:t>major census metropolitan </a:t>
                      </a:r>
                      <a:r>
                        <a:rPr lang="en-US" sz="1800" b="1" i="0" u="none" strike="noStrike" dirty="0" smtClean="0">
                          <a:solidFill>
                            <a:schemeClr val="bg1"/>
                          </a:solidFill>
                          <a:latin typeface="Calibri"/>
                        </a:rPr>
                        <a:t>area, Canada</a:t>
                      </a:r>
                      <a:r>
                        <a:rPr lang="en-US" sz="1800" b="1" i="0" u="none" strike="noStrike" baseline="0" dirty="0" smtClean="0">
                          <a:solidFill>
                            <a:schemeClr val="bg1"/>
                          </a:solidFill>
                          <a:latin typeface="Calibri"/>
                        </a:rPr>
                        <a:t> CCHS 2011</a:t>
                      </a:r>
                      <a:endParaRPr lang="en-US" sz="1800" b="1" i="0" u="none" strike="noStrike" dirty="0">
                        <a:solidFill>
                          <a:schemeClr val="bg1"/>
                        </a:solidFill>
                        <a:latin typeface="Calibri"/>
                      </a:endParaRP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B05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6165">
                <a:tc>
                  <a:txBody>
                    <a:bodyPr/>
                    <a:lstStyle/>
                    <a:p>
                      <a:pPr algn="l" fontAlgn="b"/>
                      <a:r>
                        <a:rPr lang="en-US" sz="1000" b="0" i="0" u="none" strike="noStrike" dirty="0">
                          <a:solidFill>
                            <a:srgbClr val="000000"/>
                          </a:solidFill>
                          <a:latin typeface="Calibri"/>
                        </a:rPr>
                        <a:t> </a:t>
                      </a:r>
                    </a:p>
                  </a:txBody>
                  <a:tcPr marL="5880" marR="5880" marT="5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a:noFill/>
                    </a:lnB>
                  </a:tcPr>
                </a:tc>
                <a:tc gridSpan="2">
                  <a:txBody>
                    <a:bodyPr/>
                    <a:lstStyle/>
                    <a:p>
                      <a:pPr algn="l" fontAlgn="b"/>
                      <a:endParaRPr lang="en-US" sz="1000" b="0" i="0" u="none" strike="noStrike" dirty="0">
                        <a:solidFill>
                          <a:srgbClr val="000000"/>
                        </a:solidFill>
                        <a:latin typeface="Calibri"/>
                      </a:endParaRPr>
                    </a:p>
                  </a:txBody>
                  <a:tcPr marL="5880" marR="5880" marT="5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a:noFill/>
                    </a:lnB>
                  </a:tcPr>
                </a:tc>
                <a:tc hMerge="1">
                  <a:txBody>
                    <a:bodyPr/>
                    <a:lstStyle/>
                    <a:p>
                      <a:pPr algn="l" fontAlgn="b"/>
                      <a:endParaRPr lang="en-US" sz="1000" b="0" i="0" u="none" strike="noStrike" dirty="0">
                        <a:solidFill>
                          <a:srgbClr val="000000"/>
                        </a:solidFill>
                        <a:latin typeface="Calibri"/>
                      </a:endParaRPr>
                    </a:p>
                  </a:txBody>
                  <a:tcPr marL="5880" marR="5880" marT="5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2">
                  <a:txBody>
                    <a:bodyPr/>
                    <a:lstStyle/>
                    <a:p>
                      <a:pPr algn="l" fontAlgn="b"/>
                      <a:r>
                        <a:rPr lang="en-US" sz="1000" b="0" i="0" u="none" strike="noStrike" dirty="0">
                          <a:solidFill>
                            <a:srgbClr val="000000"/>
                          </a:solidFill>
                          <a:latin typeface="Calibri"/>
                        </a:rPr>
                        <a:t> </a:t>
                      </a:r>
                    </a:p>
                  </a:txBody>
                  <a:tcPr marL="5880" marR="5880" marT="5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pPr algn="ctr" fontAlgn="ctr"/>
                      <a:endParaRPr lang="en-US" sz="1400" b="0" i="0" u="none" strike="noStrike" dirty="0">
                        <a:solidFill>
                          <a:srgbClr val="000000"/>
                        </a:solidFill>
                        <a:latin typeface="Calibri"/>
                      </a:endParaRP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4">
                  <a:txBody>
                    <a:bodyPr/>
                    <a:lstStyle/>
                    <a:p>
                      <a:pPr algn="ctr" fontAlgn="ctr"/>
                      <a:r>
                        <a:rPr lang="en-US" sz="1400" b="0" i="0" u="none" strike="noStrike" dirty="0">
                          <a:solidFill>
                            <a:srgbClr val="000000"/>
                          </a:solidFill>
                          <a:latin typeface="Calibri"/>
                        </a:rPr>
                        <a:t>Food insecure </a:t>
                      </a:r>
                      <a:r>
                        <a:rPr lang="en-US" sz="1400" b="0" i="0" u="none" strike="noStrike" dirty="0" smtClean="0">
                          <a:solidFill>
                            <a:srgbClr val="000000"/>
                          </a:solidFill>
                          <a:latin typeface="Calibri"/>
                        </a:rPr>
                        <a:t>(3-levels)</a:t>
                      </a:r>
                      <a:endParaRPr lang="en-US" sz="1400" b="0" i="0" u="none" strike="noStrike" dirty="0">
                        <a:solidFill>
                          <a:srgbClr val="000000"/>
                        </a:solidFill>
                        <a:latin typeface="Calibri"/>
                      </a:endParaRP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r h="426532">
                <a:tc>
                  <a:txBody>
                    <a:bodyPr/>
                    <a:lstStyle/>
                    <a:p>
                      <a:pPr algn="l" fontAlgn="b"/>
                      <a:endParaRPr lang="en-US" sz="1000" b="0" i="0" u="none" strike="noStrike" dirty="0">
                        <a:solidFill>
                          <a:srgbClr val="000000"/>
                        </a:solidFill>
                        <a:latin typeface="Calibri"/>
                      </a:endParaRPr>
                    </a:p>
                  </a:txBody>
                  <a:tcPr marL="5880" marR="5880" marT="5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a:txBody>
                    <a:bodyPr/>
                    <a:lstStyle/>
                    <a:p>
                      <a:pPr algn="l" fontAlgn="b"/>
                      <a:r>
                        <a:rPr lang="en-US" sz="1400" b="0" i="0" u="none" strike="noStrike" dirty="0" err="1" smtClean="0">
                          <a:solidFill>
                            <a:srgbClr val="000000"/>
                          </a:solidFill>
                          <a:latin typeface="Calibri"/>
                        </a:rPr>
                        <a:t>Unemploym’nt</a:t>
                      </a:r>
                      <a:r>
                        <a:rPr lang="en-US" sz="1400" b="0" i="0" u="none" strike="noStrike" dirty="0" smtClean="0">
                          <a:solidFill>
                            <a:srgbClr val="000000"/>
                          </a:solidFill>
                          <a:latin typeface="Calibri"/>
                        </a:rPr>
                        <a:t> </a:t>
                      </a:r>
                      <a:r>
                        <a:rPr lang="en-US" sz="1400" b="0" i="0" u="none" strike="noStrike" dirty="0" smtClean="0">
                          <a:solidFill>
                            <a:srgbClr val="000000"/>
                          </a:solidFill>
                          <a:latin typeface="Calibri"/>
                        </a:rPr>
                        <a:t>Rate (04.13)</a:t>
                      </a:r>
                      <a:endParaRPr lang="en-US" sz="1400" b="0" i="0" u="none" strike="noStrike" dirty="0">
                        <a:solidFill>
                          <a:srgbClr val="000000"/>
                        </a:solidFill>
                        <a:latin typeface="Calibri"/>
                      </a:endParaRPr>
                    </a:p>
                  </a:txBody>
                  <a:tcPr marL="5880" marR="5880" marT="5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pPr algn="ctr" fontAlgn="ctr"/>
                      <a:endParaRPr lang="en-US" sz="1400" b="0" i="0" u="none" strike="noStrike" dirty="0">
                        <a:solidFill>
                          <a:srgbClr val="000000"/>
                        </a:solidFill>
                        <a:latin typeface="Calibri"/>
                      </a:endParaRP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a:txBody>
                    <a:bodyPr/>
                    <a:lstStyle/>
                    <a:p>
                      <a:pPr algn="ctr" fontAlgn="ctr"/>
                      <a:r>
                        <a:rPr lang="en-US" sz="1400" b="0" i="0" u="none" strike="noStrike" dirty="0">
                          <a:solidFill>
                            <a:srgbClr val="000000"/>
                          </a:solidFill>
                          <a:latin typeface="Calibri"/>
                        </a:rPr>
                        <a:t>Total households (000s)</a:t>
                      </a:r>
                      <a:r>
                        <a:rPr lang="en-US" sz="1400" b="0" i="0" u="none" strike="noStrike" baseline="30000" dirty="0">
                          <a:solidFill>
                            <a:srgbClr val="000000"/>
                          </a:solidFill>
                          <a:latin typeface="Calibri"/>
                        </a:rPr>
                        <a:t>1,2</a:t>
                      </a:r>
                      <a:endParaRPr lang="en-US" sz="1400" b="0" i="0" u="none" strike="noStrike" dirty="0">
                        <a:solidFill>
                          <a:srgbClr val="000000"/>
                        </a:solidFill>
                        <a:latin typeface="Calibri"/>
                      </a:endParaRPr>
                    </a:p>
                  </a:txBody>
                  <a:tcPr marL="5880" marR="5880" marT="5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pPr algn="ctr" fontAlgn="ctr"/>
                      <a:endParaRPr lang="en-US" sz="1400" b="0" i="0" u="none" strike="noStrike" dirty="0">
                        <a:solidFill>
                          <a:srgbClr val="000000"/>
                        </a:solidFill>
                        <a:latin typeface="Calibri"/>
                      </a:endParaRPr>
                    </a:p>
                  </a:txBody>
                  <a:tcPr marL="5880" marR="5880" marT="588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gridSpan="2">
                  <a:txBody>
                    <a:bodyPr/>
                    <a:lstStyle/>
                    <a:p>
                      <a:pPr algn="ctr" fontAlgn="ctr"/>
                      <a:r>
                        <a:rPr lang="en-US" sz="1400" b="0" i="0" u="none" strike="noStrike" dirty="0" smtClean="0">
                          <a:solidFill>
                            <a:srgbClr val="000000"/>
                          </a:solidFill>
                          <a:latin typeface="Calibri"/>
                        </a:rPr>
                        <a:t>N (</a:t>
                      </a:r>
                      <a:r>
                        <a:rPr lang="en-US" sz="1400" b="0" i="0" u="none" strike="noStrike" dirty="0">
                          <a:solidFill>
                            <a:srgbClr val="000000"/>
                          </a:solidFill>
                          <a:latin typeface="Calibri"/>
                        </a:rPr>
                        <a:t>000s)</a:t>
                      </a:r>
                    </a:p>
                  </a:txBody>
                  <a:tcPr marL="5880" marR="5880" marT="588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hMerge="1">
                  <a:txBody>
                    <a:bodyPr/>
                    <a:lstStyle/>
                    <a:p>
                      <a:pPr algn="ctr" fontAlgn="ctr"/>
                      <a:endParaRPr lang="en-US" sz="1400" b="0" i="0" u="none" strike="noStrike" dirty="0">
                        <a:solidFill>
                          <a:srgbClr val="000000"/>
                        </a:solidFill>
                        <a:latin typeface="Calibri"/>
                      </a:endParaRPr>
                    </a:p>
                  </a:txBody>
                  <a:tcPr marL="5880" marR="5880" marT="588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a:txBody>
                    <a:bodyPr/>
                    <a:lstStyle/>
                    <a:p>
                      <a:pPr algn="ctr" fontAlgn="ctr"/>
                      <a:r>
                        <a:rPr lang="en-US" sz="1400" b="0" i="0" u="none" strike="noStrike" dirty="0" smtClean="0">
                          <a:solidFill>
                            <a:srgbClr val="000000"/>
                          </a:solidFill>
                          <a:latin typeface="Calibri"/>
                        </a:rPr>
                        <a:t>Percent %</a:t>
                      </a:r>
                      <a:endParaRPr lang="en-US" sz="1400" b="0" i="0" u="none" strike="noStrike" dirty="0">
                        <a:solidFill>
                          <a:srgbClr val="000000"/>
                        </a:solidFill>
                        <a:latin typeface="Calibri"/>
                      </a:endParaRPr>
                    </a:p>
                  </a:txBody>
                  <a:tcPr marL="5880" marR="5880" marT="588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r>
              <a:tr h="281419">
                <a:tc>
                  <a:txBody>
                    <a:bodyPr/>
                    <a:lstStyle/>
                    <a:p>
                      <a:pPr algn="l" fontAlgn="b"/>
                      <a:r>
                        <a:rPr lang="en-US" sz="1600" b="0" i="0" u="none" strike="noStrike" dirty="0">
                          <a:solidFill>
                            <a:srgbClr val="00B050"/>
                          </a:solidFill>
                          <a:latin typeface="Calibri"/>
                        </a:rPr>
                        <a:t>St. John's</a:t>
                      </a:r>
                    </a:p>
                  </a:txBody>
                  <a:tcPr marL="5880" marR="5880" marT="5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2">
                  <a:txBody>
                    <a:bodyPr/>
                    <a:lstStyle/>
                    <a:p>
                      <a:pPr algn="ctr" fontAlgn="b"/>
                      <a:r>
                        <a:rPr lang="en-US" sz="1600" b="0" i="0" u="none" strike="noStrike" dirty="0" smtClean="0">
                          <a:solidFill>
                            <a:srgbClr val="00B050"/>
                          </a:solidFill>
                          <a:latin typeface="Calibri"/>
                        </a:rPr>
                        <a:t>6.6</a:t>
                      </a:r>
                      <a:endParaRPr lang="en-US" sz="1600" b="0" i="0" u="none" strike="noStrike" dirty="0">
                        <a:solidFill>
                          <a:srgbClr val="00B050"/>
                        </a:solidFill>
                        <a:latin typeface="Calibri"/>
                      </a:endParaRPr>
                    </a:p>
                  </a:txBody>
                  <a:tcPr marL="5880" marR="5880" marT="5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pPr algn="l" fontAlgn="b"/>
                      <a:endParaRPr lang="en-US" sz="1600" b="0" i="0" u="none" strike="noStrike">
                        <a:solidFill>
                          <a:srgbClr val="00B050"/>
                        </a:solidFill>
                        <a:latin typeface="Calibri"/>
                      </a:endParaRPr>
                    </a:p>
                  </a:txBody>
                  <a:tcPr marL="5880" marR="5880" marT="5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2">
                  <a:txBody>
                    <a:bodyPr/>
                    <a:lstStyle/>
                    <a:p>
                      <a:pPr algn="l" fontAlgn="b"/>
                      <a:r>
                        <a:rPr lang="en-US" sz="1600" b="0" i="0" u="none" strike="noStrike">
                          <a:solidFill>
                            <a:srgbClr val="00B050"/>
                          </a:solidFill>
                          <a:latin typeface="Calibri"/>
                        </a:rPr>
                        <a:t>                  83.4 </a:t>
                      </a:r>
                    </a:p>
                  </a:txBody>
                  <a:tcPr marL="5880" marR="5880" marT="5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pPr algn="l" fontAlgn="b"/>
                      <a:endParaRPr lang="en-US" sz="1600" b="0" i="0" u="none" strike="noStrike">
                        <a:solidFill>
                          <a:srgbClr val="00B050"/>
                        </a:solidFill>
                        <a:latin typeface="Calibri"/>
                      </a:endParaRPr>
                    </a:p>
                  </a:txBody>
                  <a:tcPr marL="5880" marR="5880" marT="588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gridSpan="2">
                  <a:txBody>
                    <a:bodyPr/>
                    <a:lstStyle/>
                    <a:p>
                      <a:pPr algn="l" fontAlgn="b"/>
                      <a:r>
                        <a:rPr lang="en-US" sz="1600" b="0" i="0" u="none" strike="noStrike">
                          <a:solidFill>
                            <a:srgbClr val="00B050"/>
                          </a:solidFill>
                          <a:latin typeface="Calibri"/>
                        </a:rPr>
                        <a:t>                     7.1 </a:t>
                      </a:r>
                    </a:p>
                  </a:txBody>
                  <a:tcPr marL="5880" marR="5880" marT="588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pPr algn="ctr" fontAlgn="b"/>
                      <a:endParaRPr lang="en-US" sz="1600" b="0" i="0" u="none" strike="noStrike" dirty="0">
                        <a:solidFill>
                          <a:srgbClr val="00B050"/>
                        </a:solidFill>
                        <a:latin typeface="Calibri"/>
                      </a:endParaRPr>
                    </a:p>
                  </a:txBody>
                  <a:tcPr marL="5880" marR="5880" marT="588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2">
                  <a:txBody>
                    <a:bodyPr/>
                    <a:lstStyle/>
                    <a:p>
                      <a:pPr algn="ctr" fontAlgn="b"/>
                      <a:r>
                        <a:rPr lang="en-US" sz="1600" b="0" i="0" u="none" strike="noStrike" dirty="0" smtClean="0">
                          <a:solidFill>
                            <a:srgbClr val="00B050"/>
                          </a:solidFill>
                          <a:latin typeface="Calibri"/>
                        </a:rPr>
                        <a:t>8.5</a:t>
                      </a:r>
                      <a:endParaRPr lang="en-US" sz="1600" b="0" i="0" u="none" strike="noStrike" dirty="0">
                        <a:solidFill>
                          <a:srgbClr val="00B050"/>
                        </a:solidFill>
                        <a:latin typeface="Calibri"/>
                      </a:endParaRPr>
                    </a:p>
                  </a:txBody>
                  <a:tcPr marL="5880" marR="5880" marT="588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r>
              <a:tr h="281419">
                <a:tc>
                  <a:txBody>
                    <a:bodyPr/>
                    <a:lstStyle/>
                    <a:p>
                      <a:pPr algn="l" fontAlgn="b"/>
                      <a:r>
                        <a:rPr lang="en-US" sz="1600" b="0" i="0" u="none" strike="noStrike" dirty="0">
                          <a:solidFill>
                            <a:srgbClr val="FF0000"/>
                          </a:solidFill>
                          <a:latin typeface="Calibri"/>
                        </a:rPr>
                        <a:t>Halifax</a:t>
                      </a:r>
                    </a:p>
                  </a:txBody>
                  <a:tcPr marL="5880" marR="5880" marT="5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600" b="0" i="0" u="none" strike="noStrike" dirty="0" smtClean="0">
                          <a:solidFill>
                            <a:srgbClr val="FF0000"/>
                          </a:solidFill>
                          <a:latin typeface="Calibri"/>
                        </a:rPr>
                        <a:t>6.5</a:t>
                      </a:r>
                      <a:endParaRPr lang="en-US" sz="1600" b="0" i="0" u="none" strike="noStrike" dirty="0">
                        <a:solidFill>
                          <a:srgbClr val="FF0000"/>
                        </a:solidFill>
                        <a:latin typeface="Calibri"/>
                      </a:endParaRPr>
                    </a:p>
                  </a:txBody>
                  <a:tcPr marL="5880" marR="5880" marT="5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pPr algn="l" fontAlgn="b"/>
                      <a:endParaRPr lang="en-US" sz="1600" b="0" i="0" u="none" strike="noStrike" dirty="0">
                        <a:solidFill>
                          <a:srgbClr val="FF0000"/>
                        </a:solidFill>
                        <a:latin typeface="Calibri"/>
                      </a:endParaRPr>
                    </a:p>
                  </a:txBody>
                  <a:tcPr marL="5880" marR="5880" marT="5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1600" b="0" i="0" u="none" strike="noStrike" dirty="0">
                          <a:solidFill>
                            <a:srgbClr val="FF0000"/>
                          </a:solidFill>
                          <a:latin typeface="Calibri"/>
                        </a:rPr>
                        <a:t>                157.3 </a:t>
                      </a:r>
                    </a:p>
                  </a:txBody>
                  <a:tcPr marL="5880" marR="5880" marT="5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pPr algn="l" fontAlgn="b"/>
                      <a:endParaRPr lang="en-US" sz="1600" b="0" i="0" u="none" strike="noStrike">
                        <a:solidFill>
                          <a:srgbClr val="FF0000"/>
                        </a:solidFill>
                        <a:latin typeface="Calibri"/>
                      </a:endParaRPr>
                    </a:p>
                  </a:txBody>
                  <a:tcPr marL="5880" marR="5880" marT="5880"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r>
                        <a:rPr lang="en-US" sz="1600" b="0" i="0" u="none" strike="noStrike">
                          <a:solidFill>
                            <a:srgbClr val="FF0000"/>
                          </a:solidFill>
                          <a:latin typeface="Calibri"/>
                        </a:rPr>
                        <a:t>                  29.7 </a:t>
                      </a:r>
                    </a:p>
                  </a:txBody>
                  <a:tcPr marL="5880" marR="5880" marT="588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pPr algn="ctr" fontAlgn="b"/>
                      <a:endParaRPr lang="en-US" sz="1600" b="0" i="0" u="none" strike="noStrike" dirty="0">
                        <a:solidFill>
                          <a:srgbClr val="FF0000"/>
                        </a:solidFill>
                        <a:latin typeface="Calibri"/>
                      </a:endParaRPr>
                    </a:p>
                  </a:txBody>
                  <a:tcPr marL="5880" marR="5880" marT="5880"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600" b="0" i="0" u="none" strike="noStrike" dirty="0" smtClean="0">
                          <a:solidFill>
                            <a:srgbClr val="FF0000"/>
                          </a:solidFill>
                          <a:latin typeface="Calibri"/>
                        </a:rPr>
                        <a:t>18.9</a:t>
                      </a:r>
                      <a:endParaRPr lang="en-US" sz="1600" b="0" i="0" u="none" strike="noStrike" dirty="0">
                        <a:solidFill>
                          <a:srgbClr val="FF0000"/>
                        </a:solidFill>
                        <a:latin typeface="Calibri"/>
                      </a:endParaRPr>
                    </a:p>
                  </a:txBody>
                  <a:tcPr marL="5880" marR="5880" marT="5880"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r>
              <a:tr h="281419">
                <a:tc>
                  <a:txBody>
                    <a:bodyPr/>
                    <a:lstStyle/>
                    <a:p>
                      <a:pPr algn="l" fontAlgn="b"/>
                      <a:r>
                        <a:rPr lang="en-US" sz="1600" b="0" i="0" u="none" strike="noStrike" dirty="0">
                          <a:solidFill>
                            <a:srgbClr val="FF0000"/>
                          </a:solidFill>
                          <a:latin typeface="Calibri"/>
                        </a:rPr>
                        <a:t>Moncton</a:t>
                      </a:r>
                    </a:p>
                  </a:txBody>
                  <a:tcPr marL="5880" marR="5880" marT="5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600" b="0" i="0" u="none" strike="noStrike" dirty="0" smtClean="0">
                          <a:solidFill>
                            <a:srgbClr val="FF0000"/>
                          </a:solidFill>
                          <a:latin typeface="Calibri"/>
                        </a:rPr>
                        <a:t>6.7</a:t>
                      </a:r>
                      <a:endParaRPr lang="en-US" sz="1600" b="0" i="0" u="none" strike="noStrike" dirty="0">
                        <a:solidFill>
                          <a:srgbClr val="FF0000"/>
                        </a:solidFill>
                        <a:latin typeface="Calibri"/>
                      </a:endParaRPr>
                    </a:p>
                  </a:txBody>
                  <a:tcPr marL="5880" marR="5880" marT="5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pPr algn="l" fontAlgn="b"/>
                      <a:endParaRPr lang="en-US" sz="1600" b="0" i="0" u="none" strike="noStrike">
                        <a:solidFill>
                          <a:srgbClr val="FF0000"/>
                        </a:solidFill>
                        <a:latin typeface="Calibri"/>
                      </a:endParaRPr>
                    </a:p>
                  </a:txBody>
                  <a:tcPr marL="5880" marR="5880" marT="5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1600" b="0" i="0" u="none" strike="noStrike">
                          <a:solidFill>
                            <a:srgbClr val="FF0000"/>
                          </a:solidFill>
                          <a:latin typeface="Calibri"/>
                        </a:rPr>
                        <a:t>                  63.4 </a:t>
                      </a:r>
                    </a:p>
                  </a:txBody>
                  <a:tcPr marL="5880" marR="5880" marT="5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pPr algn="l" fontAlgn="b"/>
                      <a:endParaRPr lang="en-US" sz="1600" b="0" i="0" u="none" strike="noStrike">
                        <a:solidFill>
                          <a:srgbClr val="FF0000"/>
                        </a:solidFill>
                        <a:latin typeface="Calibri"/>
                      </a:endParaRPr>
                    </a:p>
                  </a:txBody>
                  <a:tcPr marL="5880" marR="5880" marT="5880"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r>
                        <a:rPr lang="en-US" sz="1600" b="0" i="0" u="none" strike="noStrike">
                          <a:solidFill>
                            <a:srgbClr val="FF0000"/>
                          </a:solidFill>
                          <a:latin typeface="Calibri"/>
                        </a:rPr>
                        <a:t>                  14.1 </a:t>
                      </a:r>
                    </a:p>
                  </a:txBody>
                  <a:tcPr marL="5880" marR="5880" marT="588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pPr algn="ctr" fontAlgn="b"/>
                      <a:endParaRPr lang="en-US" sz="1600" b="0" i="0" u="none" strike="noStrike" dirty="0">
                        <a:solidFill>
                          <a:srgbClr val="FF0000"/>
                        </a:solidFill>
                        <a:latin typeface="Calibri"/>
                      </a:endParaRPr>
                    </a:p>
                  </a:txBody>
                  <a:tcPr marL="5880" marR="5880" marT="5880"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600" b="0" i="0" u="none" strike="noStrike" dirty="0" smtClean="0">
                          <a:solidFill>
                            <a:srgbClr val="FF0000"/>
                          </a:solidFill>
                          <a:latin typeface="Calibri"/>
                        </a:rPr>
                        <a:t>22.3</a:t>
                      </a:r>
                      <a:endParaRPr lang="en-US" sz="1600" b="0" i="0" u="none" strike="noStrike" dirty="0">
                        <a:solidFill>
                          <a:srgbClr val="FF0000"/>
                        </a:solidFill>
                        <a:latin typeface="Calibri"/>
                      </a:endParaRPr>
                    </a:p>
                  </a:txBody>
                  <a:tcPr marL="5880" marR="5880" marT="5880"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r>
              <a:tr h="281419">
                <a:tc>
                  <a:txBody>
                    <a:bodyPr/>
                    <a:lstStyle/>
                    <a:p>
                      <a:pPr algn="l" fontAlgn="b"/>
                      <a:r>
                        <a:rPr lang="en-US" sz="1600" b="0" i="0" u="none" strike="noStrike" dirty="0">
                          <a:solidFill>
                            <a:srgbClr val="000000"/>
                          </a:solidFill>
                          <a:latin typeface="Calibri"/>
                        </a:rPr>
                        <a:t>Saint John</a:t>
                      </a:r>
                    </a:p>
                  </a:txBody>
                  <a:tcPr marL="5880" marR="5880" marT="5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600" b="0" i="0" u="none" strike="noStrike" dirty="0" smtClean="0">
                          <a:solidFill>
                            <a:srgbClr val="000000"/>
                          </a:solidFill>
                          <a:latin typeface="Calibri"/>
                        </a:rPr>
                        <a:t>9.2</a:t>
                      </a:r>
                      <a:endParaRPr lang="en-US" sz="1600" b="0" i="0" u="none" strike="noStrike" dirty="0">
                        <a:solidFill>
                          <a:srgbClr val="000000"/>
                        </a:solidFill>
                        <a:latin typeface="Calibri"/>
                      </a:endParaRPr>
                    </a:p>
                  </a:txBody>
                  <a:tcPr marL="5880" marR="5880" marT="5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pPr algn="l" fontAlgn="b"/>
                      <a:endParaRPr lang="en-US" sz="1600" b="0" i="0" u="none" strike="noStrike">
                        <a:solidFill>
                          <a:srgbClr val="000000"/>
                        </a:solidFill>
                        <a:latin typeface="Calibri"/>
                      </a:endParaRPr>
                    </a:p>
                  </a:txBody>
                  <a:tcPr marL="5880" marR="5880" marT="5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1600" b="0" i="0" u="none" strike="noStrike">
                          <a:solidFill>
                            <a:srgbClr val="000000"/>
                          </a:solidFill>
                          <a:latin typeface="Calibri"/>
                        </a:rPr>
                        <a:t>                  52.9 </a:t>
                      </a:r>
                    </a:p>
                  </a:txBody>
                  <a:tcPr marL="5880" marR="5880" marT="5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pPr algn="l" fontAlgn="b"/>
                      <a:endParaRPr lang="en-US" sz="1600" b="0" i="0" u="none" strike="noStrike">
                        <a:solidFill>
                          <a:srgbClr val="000000"/>
                        </a:solidFill>
                        <a:latin typeface="Calibri"/>
                      </a:endParaRPr>
                    </a:p>
                  </a:txBody>
                  <a:tcPr marL="5880" marR="5880" marT="5880"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r>
                        <a:rPr lang="en-US" sz="1600" b="0" i="0" u="none" strike="noStrike">
                          <a:solidFill>
                            <a:srgbClr val="000000"/>
                          </a:solidFill>
                          <a:latin typeface="Calibri"/>
                        </a:rPr>
                        <a:t>                     6.7 </a:t>
                      </a:r>
                    </a:p>
                  </a:txBody>
                  <a:tcPr marL="5880" marR="5880" marT="588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pPr algn="ctr" fontAlgn="b"/>
                      <a:endParaRPr lang="en-US" sz="1600" b="0" i="0" u="none" strike="noStrike" dirty="0">
                        <a:solidFill>
                          <a:srgbClr val="000000"/>
                        </a:solidFill>
                        <a:latin typeface="Calibri"/>
                      </a:endParaRPr>
                    </a:p>
                  </a:txBody>
                  <a:tcPr marL="5880" marR="5880" marT="5880"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600" b="0" i="0" u="none" strike="noStrike" dirty="0" smtClean="0">
                          <a:solidFill>
                            <a:srgbClr val="000000"/>
                          </a:solidFill>
                          <a:latin typeface="Calibri"/>
                        </a:rPr>
                        <a:t>12.6</a:t>
                      </a:r>
                      <a:endParaRPr lang="en-US" sz="1600" b="0" i="0" u="none" strike="noStrike" dirty="0">
                        <a:solidFill>
                          <a:srgbClr val="000000"/>
                        </a:solidFill>
                        <a:latin typeface="Calibri"/>
                      </a:endParaRPr>
                    </a:p>
                  </a:txBody>
                  <a:tcPr marL="5880" marR="5880" marT="5880"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r>
              <a:tr h="281419">
                <a:tc>
                  <a:txBody>
                    <a:bodyPr/>
                    <a:lstStyle/>
                    <a:p>
                      <a:pPr algn="l" fontAlgn="b"/>
                      <a:r>
                        <a:rPr lang="en-US" sz="1600" b="0" i="0" u="none" strike="noStrike" dirty="0">
                          <a:solidFill>
                            <a:srgbClr val="00B050"/>
                          </a:solidFill>
                          <a:latin typeface="Calibri"/>
                        </a:rPr>
                        <a:t>Quebec</a:t>
                      </a:r>
                    </a:p>
                  </a:txBody>
                  <a:tcPr marL="5880" marR="5880" marT="5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600" b="0" i="0" u="none" strike="noStrike" dirty="0" smtClean="0">
                          <a:solidFill>
                            <a:srgbClr val="00B050"/>
                          </a:solidFill>
                          <a:latin typeface="Calibri"/>
                        </a:rPr>
                        <a:t>4.5</a:t>
                      </a:r>
                      <a:endParaRPr lang="en-US" sz="1600" b="0" i="0" u="none" strike="noStrike" dirty="0">
                        <a:solidFill>
                          <a:srgbClr val="00B050"/>
                        </a:solidFill>
                        <a:latin typeface="Calibri"/>
                      </a:endParaRPr>
                    </a:p>
                  </a:txBody>
                  <a:tcPr marL="5880" marR="5880" marT="5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pPr algn="l" fontAlgn="b"/>
                      <a:endParaRPr lang="en-US" sz="1600" b="0" i="0" u="none" strike="noStrike">
                        <a:solidFill>
                          <a:srgbClr val="00B050"/>
                        </a:solidFill>
                        <a:latin typeface="Calibri"/>
                      </a:endParaRPr>
                    </a:p>
                  </a:txBody>
                  <a:tcPr marL="5880" marR="5880" marT="5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1600" b="0" i="0" u="none" strike="noStrike">
                          <a:solidFill>
                            <a:srgbClr val="00B050"/>
                          </a:solidFill>
                          <a:latin typeface="Calibri"/>
                        </a:rPr>
                        <a:t>                318.0 </a:t>
                      </a:r>
                    </a:p>
                  </a:txBody>
                  <a:tcPr marL="5880" marR="5880" marT="5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pPr algn="l" fontAlgn="b"/>
                      <a:endParaRPr lang="en-US" sz="1600" b="0" i="0" u="none" strike="noStrike">
                        <a:solidFill>
                          <a:srgbClr val="00B050"/>
                        </a:solidFill>
                        <a:latin typeface="Calibri"/>
                      </a:endParaRPr>
                    </a:p>
                  </a:txBody>
                  <a:tcPr marL="5880" marR="5880" marT="5880"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r>
                        <a:rPr lang="en-US" sz="1600" b="0" i="0" u="none" strike="noStrike">
                          <a:solidFill>
                            <a:srgbClr val="00B050"/>
                          </a:solidFill>
                          <a:latin typeface="Calibri"/>
                        </a:rPr>
                        <a:t>                  27.4 </a:t>
                      </a:r>
                    </a:p>
                  </a:txBody>
                  <a:tcPr marL="5880" marR="5880" marT="588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pPr algn="ctr" fontAlgn="b"/>
                      <a:endParaRPr lang="en-US" sz="1600" b="0" i="0" u="none" strike="noStrike" dirty="0">
                        <a:solidFill>
                          <a:srgbClr val="00B050"/>
                        </a:solidFill>
                        <a:latin typeface="Calibri"/>
                      </a:endParaRPr>
                    </a:p>
                  </a:txBody>
                  <a:tcPr marL="5880" marR="5880" marT="5880"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600" b="0" i="0" u="none" strike="noStrike" dirty="0" smtClean="0">
                          <a:solidFill>
                            <a:srgbClr val="00B050"/>
                          </a:solidFill>
                          <a:latin typeface="Calibri"/>
                        </a:rPr>
                        <a:t>8.6</a:t>
                      </a:r>
                      <a:endParaRPr lang="en-US" sz="1600" b="0" i="0" u="none" strike="noStrike" dirty="0">
                        <a:solidFill>
                          <a:srgbClr val="00B050"/>
                        </a:solidFill>
                        <a:latin typeface="Calibri"/>
                      </a:endParaRPr>
                    </a:p>
                  </a:txBody>
                  <a:tcPr marL="5880" marR="5880" marT="5880"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r>
              <a:tr h="281419">
                <a:tc>
                  <a:txBody>
                    <a:bodyPr/>
                    <a:lstStyle/>
                    <a:p>
                      <a:pPr algn="l" fontAlgn="b"/>
                      <a:r>
                        <a:rPr lang="en-US" sz="1600" b="0" i="0" u="none" strike="noStrike" dirty="0">
                          <a:solidFill>
                            <a:srgbClr val="000000"/>
                          </a:solidFill>
                          <a:latin typeface="Calibri"/>
                        </a:rPr>
                        <a:t>Montréal</a:t>
                      </a:r>
                    </a:p>
                  </a:txBody>
                  <a:tcPr marL="5880" marR="5880" marT="5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600" b="0" i="0" u="none" strike="noStrike" dirty="0" smtClean="0">
                          <a:solidFill>
                            <a:srgbClr val="000000"/>
                          </a:solidFill>
                          <a:latin typeface="Calibri"/>
                        </a:rPr>
                        <a:t>8.0</a:t>
                      </a:r>
                      <a:endParaRPr lang="en-US" sz="1600" b="0" i="0" u="none" strike="noStrike" dirty="0">
                        <a:solidFill>
                          <a:srgbClr val="000000"/>
                        </a:solidFill>
                        <a:latin typeface="Calibri"/>
                      </a:endParaRPr>
                    </a:p>
                  </a:txBody>
                  <a:tcPr marL="5880" marR="5880" marT="5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pPr algn="l" fontAlgn="b"/>
                      <a:endParaRPr lang="en-US" sz="1600" b="0" i="0" u="none" strike="noStrike">
                        <a:solidFill>
                          <a:srgbClr val="000000"/>
                        </a:solidFill>
                        <a:latin typeface="Calibri"/>
                      </a:endParaRPr>
                    </a:p>
                  </a:txBody>
                  <a:tcPr marL="5880" marR="5880" marT="5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1600" b="0" i="0" u="none" strike="noStrike">
                          <a:solidFill>
                            <a:srgbClr val="000000"/>
                          </a:solidFill>
                          <a:latin typeface="Calibri"/>
                        </a:rPr>
                        <a:t>            1,546.1 </a:t>
                      </a:r>
                    </a:p>
                  </a:txBody>
                  <a:tcPr marL="5880" marR="5880" marT="5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pPr algn="l" fontAlgn="b"/>
                      <a:endParaRPr lang="en-US" sz="1600" b="0" i="0" u="none" strike="noStrike">
                        <a:solidFill>
                          <a:srgbClr val="000000"/>
                        </a:solidFill>
                        <a:latin typeface="Calibri"/>
                      </a:endParaRPr>
                    </a:p>
                  </a:txBody>
                  <a:tcPr marL="5880" marR="5880" marT="5880"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r>
                        <a:rPr lang="en-US" sz="1600" b="0" i="0" u="none" strike="noStrike">
                          <a:solidFill>
                            <a:srgbClr val="000000"/>
                          </a:solidFill>
                          <a:latin typeface="Calibri"/>
                        </a:rPr>
                        <a:t>                217.9 </a:t>
                      </a:r>
                    </a:p>
                  </a:txBody>
                  <a:tcPr marL="5880" marR="5880" marT="588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pPr algn="ctr" fontAlgn="b"/>
                      <a:endParaRPr lang="en-US" sz="1600" b="0" i="0" u="none" strike="noStrike" dirty="0">
                        <a:solidFill>
                          <a:srgbClr val="000000"/>
                        </a:solidFill>
                        <a:latin typeface="Calibri"/>
                      </a:endParaRPr>
                    </a:p>
                  </a:txBody>
                  <a:tcPr marL="5880" marR="5880" marT="5880"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600" b="0" i="0" u="none" strike="noStrike" dirty="0" smtClean="0">
                          <a:solidFill>
                            <a:srgbClr val="000000"/>
                          </a:solidFill>
                          <a:latin typeface="Calibri"/>
                        </a:rPr>
                        <a:t>14.1</a:t>
                      </a:r>
                      <a:endParaRPr lang="en-US" sz="1600" b="0" i="0" u="none" strike="noStrike" dirty="0">
                        <a:solidFill>
                          <a:srgbClr val="000000"/>
                        </a:solidFill>
                        <a:latin typeface="Calibri"/>
                      </a:endParaRPr>
                    </a:p>
                  </a:txBody>
                  <a:tcPr marL="5880" marR="5880" marT="5880"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r>
              <a:tr h="281419">
                <a:tc>
                  <a:txBody>
                    <a:bodyPr/>
                    <a:lstStyle/>
                    <a:p>
                      <a:pPr algn="l" fontAlgn="b"/>
                      <a:r>
                        <a:rPr lang="en-US" sz="1600" b="0" i="0" u="none" strike="noStrike" dirty="0">
                          <a:solidFill>
                            <a:srgbClr val="000000"/>
                          </a:solidFill>
                          <a:latin typeface="Calibri"/>
                        </a:rPr>
                        <a:t>Ottawa-Gatineau</a:t>
                      </a:r>
                    </a:p>
                  </a:txBody>
                  <a:tcPr marL="5880" marR="5880" marT="5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600" b="0" i="0" u="none" strike="noStrike" dirty="0" smtClean="0">
                          <a:solidFill>
                            <a:srgbClr val="000000"/>
                          </a:solidFill>
                          <a:latin typeface="Calibri"/>
                        </a:rPr>
                        <a:t>6.2</a:t>
                      </a:r>
                      <a:endParaRPr lang="en-US" sz="1600" b="0" i="0" u="none" strike="noStrike" dirty="0">
                        <a:solidFill>
                          <a:srgbClr val="000000"/>
                        </a:solidFill>
                        <a:latin typeface="Calibri"/>
                      </a:endParaRPr>
                    </a:p>
                  </a:txBody>
                  <a:tcPr marL="5880" marR="5880" marT="5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pPr algn="l" fontAlgn="b"/>
                      <a:endParaRPr lang="en-US" sz="1600" b="0" i="0" u="none" strike="noStrike">
                        <a:solidFill>
                          <a:srgbClr val="000000"/>
                        </a:solidFill>
                        <a:latin typeface="Calibri"/>
                      </a:endParaRPr>
                    </a:p>
                  </a:txBody>
                  <a:tcPr marL="5880" marR="5880" marT="5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1600" b="0" i="0" u="none" strike="noStrike">
                          <a:solidFill>
                            <a:srgbClr val="000000"/>
                          </a:solidFill>
                          <a:latin typeface="Calibri"/>
                        </a:rPr>
                        <a:t>                464.0 </a:t>
                      </a:r>
                    </a:p>
                  </a:txBody>
                  <a:tcPr marL="5880" marR="5880" marT="5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pPr algn="l" fontAlgn="b"/>
                      <a:endParaRPr lang="en-US" sz="1600" b="0" i="0" u="none" strike="noStrike">
                        <a:solidFill>
                          <a:srgbClr val="000000"/>
                        </a:solidFill>
                        <a:latin typeface="Calibri"/>
                      </a:endParaRPr>
                    </a:p>
                  </a:txBody>
                  <a:tcPr marL="5880" marR="5880" marT="5880"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r>
                        <a:rPr lang="en-US" sz="1600" b="0" i="0" u="none" strike="noStrike">
                          <a:solidFill>
                            <a:srgbClr val="000000"/>
                          </a:solidFill>
                          <a:latin typeface="Calibri"/>
                        </a:rPr>
                        <a:t>                  41.7 </a:t>
                      </a:r>
                    </a:p>
                  </a:txBody>
                  <a:tcPr marL="5880" marR="5880" marT="588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pPr algn="ctr" fontAlgn="b"/>
                      <a:endParaRPr lang="en-US" sz="1600" b="0" i="0" u="none" strike="noStrike" dirty="0">
                        <a:solidFill>
                          <a:srgbClr val="000000"/>
                        </a:solidFill>
                        <a:latin typeface="Calibri"/>
                      </a:endParaRPr>
                    </a:p>
                  </a:txBody>
                  <a:tcPr marL="5880" marR="5880" marT="5880"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600" b="0" i="0" u="none" strike="noStrike" dirty="0" smtClean="0">
                          <a:solidFill>
                            <a:srgbClr val="000000"/>
                          </a:solidFill>
                          <a:latin typeface="Calibri"/>
                        </a:rPr>
                        <a:t>9.0</a:t>
                      </a:r>
                      <a:endParaRPr lang="en-US" sz="1600" b="0" i="0" u="none" strike="noStrike" dirty="0">
                        <a:solidFill>
                          <a:srgbClr val="000000"/>
                        </a:solidFill>
                        <a:latin typeface="Calibri"/>
                      </a:endParaRPr>
                    </a:p>
                  </a:txBody>
                  <a:tcPr marL="5880" marR="5880" marT="5880"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r>
              <a:tr h="281419">
                <a:tc>
                  <a:txBody>
                    <a:bodyPr/>
                    <a:lstStyle/>
                    <a:p>
                      <a:pPr algn="l" fontAlgn="b"/>
                      <a:r>
                        <a:rPr lang="en-US" sz="1600" b="0" i="0" u="none" strike="noStrike" dirty="0">
                          <a:solidFill>
                            <a:srgbClr val="000000"/>
                          </a:solidFill>
                          <a:latin typeface="Calibri"/>
                        </a:rPr>
                        <a:t>Toronto</a:t>
                      </a:r>
                    </a:p>
                  </a:txBody>
                  <a:tcPr marL="5880" marR="5880" marT="5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600" b="0" i="0" u="none" strike="noStrike" dirty="0" smtClean="0">
                          <a:solidFill>
                            <a:srgbClr val="000000"/>
                          </a:solidFill>
                          <a:latin typeface="Calibri"/>
                        </a:rPr>
                        <a:t>8.4</a:t>
                      </a:r>
                      <a:endParaRPr lang="en-US" sz="1600" b="0" i="0" u="none" strike="noStrike" dirty="0">
                        <a:solidFill>
                          <a:srgbClr val="000000"/>
                        </a:solidFill>
                        <a:latin typeface="Calibri"/>
                      </a:endParaRPr>
                    </a:p>
                  </a:txBody>
                  <a:tcPr marL="5880" marR="5880" marT="5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pPr algn="l" fontAlgn="b"/>
                      <a:endParaRPr lang="en-US" sz="1600" b="0" i="0" u="none" strike="noStrike">
                        <a:solidFill>
                          <a:srgbClr val="000000"/>
                        </a:solidFill>
                        <a:latin typeface="Calibri"/>
                      </a:endParaRPr>
                    </a:p>
                  </a:txBody>
                  <a:tcPr marL="5880" marR="5880" marT="5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1600" b="0" i="0" u="none" strike="noStrike" dirty="0">
                          <a:solidFill>
                            <a:srgbClr val="000000"/>
                          </a:solidFill>
                          <a:latin typeface="Calibri"/>
                        </a:rPr>
                        <a:t>            2,073.4 </a:t>
                      </a:r>
                    </a:p>
                  </a:txBody>
                  <a:tcPr marL="5880" marR="5880" marT="5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pPr algn="l" fontAlgn="b"/>
                      <a:endParaRPr lang="en-US" sz="1600" b="0" i="0" u="none" strike="noStrike">
                        <a:solidFill>
                          <a:srgbClr val="000000"/>
                        </a:solidFill>
                        <a:latin typeface="Calibri"/>
                      </a:endParaRPr>
                    </a:p>
                  </a:txBody>
                  <a:tcPr marL="5880" marR="5880" marT="5880"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r>
                        <a:rPr lang="en-US" sz="1600" b="0" i="0" u="none" strike="noStrike">
                          <a:solidFill>
                            <a:srgbClr val="000000"/>
                          </a:solidFill>
                          <a:latin typeface="Calibri"/>
                        </a:rPr>
                        <a:t>                259.4 </a:t>
                      </a:r>
                    </a:p>
                  </a:txBody>
                  <a:tcPr marL="5880" marR="5880" marT="588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pPr algn="ctr" fontAlgn="b"/>
                      <a:endParaRPr lang="en-US" sz="1600" b="0" i="0" u="none" strike="noStrike" dirty="0">
                        <a:solidFill>
                          <a:srgbClr val="000000"/>
                        </a:solidFill>
                        <a:latin typeface="Calibri"/>
                      </a:endParaRPr>
                    </a:p>
                  </a:txBody>
                  <a:tcPr marL="5880" marR="5880" marT="5880"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600" b="0" i="0" u="none" strike="noStrike" dirty="0" smtClean="0">
                          <a:solidFill>
                            <a:srgbClr val="000000"/>
                          </a:solidFill>
                          <a:latin typeface="Calibri"/>
                        </a:rPr>
                        <a:t>12.5</a:t>
                      </a:r>
                      <a:endParaRPr lang="en-US" sz="1600" b="0" i="0" u="none" strike="noStrike" dirty="0">
                        <a:solidFill>
                          <a:srgbClr val="000000"/>
                        </a:solidFill>
                        <a:latin typeface="Calibri"/>
                      </a:endParaRPr>
                    </a:p>
                  </a:txBody>
                  <a:tcPr marL="5880" marR="5880" marT="5880"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r>
              <a:tr h="281419">
                <a:tc>
                  <a:txBody>
                    <a:bodyPr/>
                    <a:lstStyle/>
                    <a:p>
                      <a:pPr algn="l" fontAlgn="b"/>
                      <a:r>
                        <a:rPr lang="en-US" sz="1600" b="0" i="0" u="none" strike="noStrike" dirty="0">
                          <a:solidFill>
                            <a:srgbClr val="00B050"/>
                          </a:solidFill>
                          <a:latin typeface="Calibri"/>
                        </a:rPr>
                        <a:t>Hamilton</a:t>
                      </a:r>
                    </a:p>
                  </a:txBody>
                  <a:tcPr marL="5880" marR="5880" marT="5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600" b="0" i="0" u="none" strike="noStrike" dirty="0" smtClean="0">
                          <a:solidFill>
                            <a:srgbClr val="00B050"/>
                          </a:solidFill>
                          <a:latin typeface="Calibri"/>
                        </a:rPr>
                        <a:t>6.8</a:t>
                      </a:r>
                      <a:endParaRPr lang="en-US" sz="1600" b="0" i="0" u="none" strike="noStrike" dirty="0">
                        <a:solidFill>
                          <a:srgbClr val="00B050"/>
                        </a:solidFill>
                        <a:latin typeface="Calibri"/>
                      </a:endParaRPr>
                    </a:p>
                  </a:txBody>
                  <a:tcPr marL="5880" marR="5880" marT="5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pPr algn="l" fontAlgn="b"/>
                      <a:endParaRPr lang="en-US" sz="1600" b="0" i="0" u="none" strike="noStrike" dirty="0">
                        <a:solidFill>
                          <a:srgbClr val="00B050"/>
                        </a:solidFill>
                        <a:latin typeface="Calibri"/>
                      </a:endParaRPr>
                    </a:p>
                  </a:txBody>
                  <a:tcPr marL="5880" marR="5880" marT="5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1600" b="0" i="0" u="none" strike="noStrike" dirty="0">
                          <a:solidFill>
                            <a:srgbClr val="00B050"/>
                          </a:solidFill>
                          <a:latin typeface="Calibri"/>
                        </a:rPr>
                        <a:t>                283.9 </a:t>
                      </a:r>
                    </a:p>
                  </a:txBody>
                  <a:tcPr marL="5880" marR="5880" marT="5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pPr algn="l" fontAlgn="b"/>
                      <a:endParaRPr lang="en-US" sz="1600" b="0" i="0" u="none" strike="noStrike">
                        <a:solidFill>
                          <a:srgbClr val="00B050"/>
                        </a:solidFill>
                        <a:latin typeface="Calibri"/>
                      </a:endParaRPr>
                    </a:p>
                  </a:txBody>
                  <a:tcPr marL="5880" marR="5880" marT="5880"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r>
                        <a:rPr lang="en-US" sz="1600" b="0" i="0" u="none" strike="noStrike">
                          <a:solidFill>
                            <a:srgbClr val="00B050"/>
                          </a:solidFill>
                          <a:latin typeface="Calibri"/>
                        </a:rPr>
                        <a:t>                  21.5 </a:t>
                      </a:r>
                    </a:p>
                  </a:txBody>
                  <a:tcPr marL="5880" marR="5880" marT="588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pPr algn="ctr" fontAlgn="b"/>
                      <a:endParaRPr lang="en-US" sz="1600" b="0" i="0" u="none" strike="noStrike" dirty="0">
                        <a:solidFill>
                          <a:srgbClr val="00B050"/>
                        </a:solidFill>
                        <a:latin typeface="Calibri"/>
                      </a:endParaRPr>
                    </a:p>
                  </a:txBody>
                  <a:tcPr marL="5880" marR="5880" marT="5880"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600" b="0" i="0" u="none" strike="noStrike" dirty="0" smtClean="0">
                          <a:solidFill>
                            <a:srgbClr val="00B050"/>
                          </a:solidFill>
                          <a:latin typeface="Calibri"/>
                        </a:rPr>
                        <a:t>7.6</a:t>
                      </a:r>
                      <a:endParaRPr lang="en-US" sz="1600" b="0" i="0" u="none" strike="noStrike" dirty="0">
                        <a:solidFill>
                          <a:srgbClr val="00B050"/>
                        </a:solidFill>
                        <a:latin typeface="Calibri"/>
                      </a:endParaRPr>
                    </a:p>
                  </a:txBody>
                  <a:tcPr marL="5880" marR="5880" marT="5880"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r>
              <a:tr h="281419">
                <a:tc>
                  <a:txBody>
                    <a:bodyPr/>
                    <a:lstStyle/>
                    <a:p>
                      <a:pPr algn="l" fontAlgn="b"/>
                      <a:r>
                        <a:rPr lang="en-US" sz="1600" b="0" i="0" u="none" strike="noStrike" dirty="0">
                          <a:solidFill>
                            <a:srgbClr val="0070C0"/>
                          </a:solidFill>
                          <a:latin typeface="Calibri"/>
                        </a:rPr>
                        <a:t>Winnipeg</a:t>
                      </a:r>
                    </a:p>
                  </a:txBody>
                  <a:tcPr marL="5880" marR="5880" marT="5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600" b="0" i="0" u="none" strike="noStrike" dirty="0" smtClean="0">
                          <a:solidFill>
                            <a:srgbClr val="0070C0"/>
                          </a:solidFill>
                          <a:latin typeface="Calibri"/>
                        </a:rPr>
                        <a:t>5.8</a:t>
                      </a:r>
                      <a:endParaRPr lang="en-US" sz="1600" b="0" i="0" u="none" strike="noStrike" dirty="0">
                        <a:solidFill>
                          <a:srgbClr val="0070C0"/>
                        </a:solidFill>
                        <a:latin typeface="Calibri"/>
                      </a:endParaRPr>
                    </a:p>
                  </a:txBody>
                  <a:tcPr marL="5880" marR="5880" marT="5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pPr algn="l" fontAlgn="b"/>
                      <a:endParaRPr lang="en-US" sz="1600" b="0" i="0" u="none" strike="noStrike" dirty="0">
                        <a:solidFill>
                          <a:srgbClr val="0070C0"/>
                        </a:solidFill>
                        <a:latin typeface="Calibri"/>
                      </a:endParaRPr>
                    </a:p>
                  </a:txBody>
                  <a:tcPr marL="5880" marR="5880" marT="5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1600" b="0" i="0" u="none" strike="noStrike" dirty="0">
                          <a:solidFill>
                            <a:srgbClr val="0070C0"/>
                          </a:solidFill>
                          <a:latin typeface="Calibri"/>
                        </a:rPr>
                        <a:t>                295.9 </a:t>
                      </a:r>
                    </a:p>
                  </a:txBody>
                  <a:tcPr marL="5880" marR="5880" marT="5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pPr algn="l" fontAlgn="b"/>
                      <a:endParaRPr lang="en-US" sz="1600" b="0" i="0" u="none" strike="noStrike" dirty="0">
                        <a:solidFill>
                          <a:srgbClr val="0070C0"/>
                        </a:solidFill>
                        <a:latin typeface="Calibri"/>
                      </a:endParaRPr>
                    </a:p>
                  </a:txBody>
                  <a:tcPr marL="5880" marR="5880" marT="5880"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r>
                        <a:rPr lang="en-US" sz="1600" b="0" i="0" u="none" strike="noStrike" dirty="0">
                          <a:solidFill>
                            <a:srgbClr val="0070C0"/>
                          </a:solidFill>
                          <a:latin typeface="Calibri"/>
                        </a:rPr>
                        <a:t>                  35.6 </a:t>
                      </a:r>
                    </a:p>
                  </a:txBody>
                  <a:tcPr marL="5880" marR="5880" marT="588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pPr algn="ctr" fontAlgn="b"/>
                      <a:endParaRPr lang="en-US" sz="1600" b="0" i="0" u="none" strike="noStrike" dirty="0">
                        <a:solidFill>
                          <a:srgbClr val="0070C0"/>
                        </a:solidFill>
                        <a:latin typeface="Calibri"/>
                      </a:endParaRPr>
                    </a:p>
                  </a:txBody>
                  <a:tcPr marL="5880" marR="5880" marT="5880"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600" b="0" i="0" u="none" strike="noStrike" dirty="0" smtClean="0">
                          <a:solidFill>
                            <a:srgbClr val="0070C0"/>
                          </a:solidFill>
                          <a:latin typeface="Calibri"/>
                        </a:rPr>
                        <a:t>12.0</a:t>
                      </a:r>
                      <a:endParaRPr lang="en-US" sz="1600" b="0" i="0" u="none" strike="noStrike" dirty="0">
                        <a:solidFill>
                          <a:srgbClr val="0070C0"/>
                        </a:solidFill>
                        <a:latin typeface="Calibri"/>
                      </a:endParaRPr>
                    </a:p>
                  </a:txBody>
                  <a:tcPr marL="5880" marR="5880" marT="5880"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r>
              <a:tr h="281419">
                <a:tc>
                  <a:txBody>
                    <a:bodyPr/>
                    <a:lstStyle/>
                    <a:p>
                      <a:pPr algn="l" fontAlgn="b"/>
                      <a:r>
                        <a:rPr lang="en-US" sz="1600" b="0" i="0" u="none" strike="noStrike" dirty="0">
                          <a:solidFill>
                            <a:srgbClr val="000000"/>
                          </a:solidFill>
                          <a:latin typeface="Calibri"/>
                        </a:rPr>
                        <a:t>Regina</a:t>
                      </a:r>
                    </a:p>
                  </a:txBody>
                  <a:tcPr marL="5880" marR="5880" marT="5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600" b="0" i="0" u="none" strike="noStrike" dirty="0" smtClean="0">
                          <a:solidFill>
                            <a:srgbClr val="000000"/>
                          </a:solidFill>
                          <a:latin typeface="Calibri"/>
                        </a:rPr>
                        <a:t>4.8</a:t>
                      </a:r>
                      <a:endParaRPr lang="en-US" sz="1600" b="0" i="0" u="none" strike="noStrike" dirty="0">
                        <a:solidFill>
                          <a:srgbClr val="000000"/>
                        </a:solidFill>
                        <a:latin typeface="Calibri"/>
                      </a:endParaRPr>
                    </a:p>
                  </a:txBody>
                  <a:tcPr marL="5880" marR="5880" marT="5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pPr algn="l" fontAlgn="b"/>
                      <a:endParaRPr lang="en-US" sz="1600" b="0" i="0" u="none" strike="noStrike">
                        <a:solidFill>
                          <a:srgbClr val="000000"/>
                        </a:solidFill>
                        <a:latin typeface="Calibri"/>
                      </a:endParaRPr>
                    </a:p>
                  </a:txBody>
                  <a:tcPr marL="5880" marR="5880" marT="5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1600" b="0" i="0" u="none" strike="noStrike" dirty="0">
                          <a:solidFill>
                            <a:srgbClr val="000000"/>
                          </a:solidFill>
                          <a:latin typeface="Calibri"/>
                        </a:rPr>
                        <a:t>                  86.0 </a:t>
                      </a:r>
                    </a:p>
                  </a:txBody>
                  <a:tcPr marL="5880" marR="5880" marT="5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pPr algn="l" fontAlgn="b"/>
                      <a:endParaRPr lang="en-US" sz="1600" b="0" i="0" u="none" strike="noStrike">
                        <a:solidFill>
                          <a:srgbClr val="000000"/>
                        </a:solidFill>
                        <a:latin typeface="Calibri"/>
                      </a:endParaRPr>
                    </a:p>
                  </a:txBody>
                  <a:tcPr marL="5880" marR="5880" marT="5880"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r>
                        <a:rPr lang="en-US" sz="1600" b="0" i="0" u="none" strike="noStrike">
                          <a:solidFill>
                            <a:srgbClr val="000000"/>
                          </a:solidFill>
                          <a:latin typeface="Calibri"/>
                        </a:rPr>
                        <a:t>                  11.5 </a:t>
                      </a:r>
                    </a:p>
                  </a:txBody>
                  <a:tcPr marL="5880" marR="5880" marT="588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pPr algn="ctr" fontAlgn="b"/>
                      <a:endParaRPr lang="en-US" sz="1600" b="0" i="0" u="none" strike="noStrike" dirty="0">
                        <a:solidFill>
                          <a:srgbClr val="000000"/>
                        </a:solidFill>
                        <a:latin typeface="Calibri"/>
                      </a:endParaRPr>
                    </a:p>
                  </a:txBody>
                  <a:tcPr marL="5880" marR="5880" marT="5880"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600" b="0" i="0" u="none" strike="noStrike" dirty="0" smtClean="0">
                          <a:solidFill>
                            <a:srgbClr val="000000"/>
                          </a:solidFill>
                          <a:latin typeface="Calibri"/>
                        </a:rPr>
                        <a:t>13.3</a:t>
                      </a:r>
                      <a:endParaRPr lang="en-US" sz="1600" b="0" i="0" u="none" strike="noStrike" dirty="0">
                        <a:solidFill>
                          <a:srgbClr val="000000"/>
                        </a:solidFill>
                        <a:latin typeface="Calibri"/>
                      </a:endParaRPr>
                    </a:p>
                  </a:txBody>
                  <a:tcPr marL="5880" marR="5880" marT="5880"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r>
              <a:tr h="281419">
                <a:tc>
                  <a:txBody>
                    <a:bodyPr/>
                    <a:lstStyle/>
                    <a:p>
                      <a:pPr algn="l" fontAlgn="b"/>
                      <a:r>
                        <a:rPr lang="en-US" sz="1600" b="0" i="0" u="none" strike="noStrike" dirty="0">
                          <a:solidFill>
                            <a:srgbClr val="000000"/>
                          </a:solidFill>
                          <a:latin typeface="Calibri"/>
                        </a:rPr>
                        <a:t>Saskatoon</a:t>
                      </a:r>
                    </a:p>
                  </a:txBody>
                  <a:tcPr marL="5880" marR="5880" marT="5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600" b="0" i="0" u="none" strike="noStrike" dirty="0" smtClean="0">
                          <a:solidFill>
                            <a:srgbClr val="000000"/>
                          </a:solidFill>
                          <a:latin typeface="Calibri"/>
                        </a:rPr>
                        <a:t>3.7</a:t>
                      </a:r>
                      <a:endParaRPr lang="en-US" sz="1600" b="0" i="0" u="none" strike="noStrike" dirty="0">
                        <a:solidFill>
                          <a:srgbClr val="000000"/>
                        </a:solidFill>
                        <a:latin typeface="Calibri"/>
                      </a:endParaRPr>
                    </a:p>
                  </a:txBody>
                  <a:tcPr marL="5880" marR="5880" marT="5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pPr algn="l" fontAlgn="b"/>
                      <a:endParaRPr lang="en-US" sz="1600" b="0" i="0" u="none" strike="noStrike">
                        <a:solidFill>
                          <a:srgbClr val="000000"/>
                        </a:solidFill>
                        <a:latin typeface="Calibri"/>
                      </a:endParaRPr>
                    </a:p>
                  </a:txBody>
                  <a:tcPr marL="5880" marR="5880" marT="5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1600" b="0" i="0" u="none" strike="noStrike">
                          <a:solidFill>
                            <a:srgbClr val="000000"/>
                          </a:solidFill>
                          <a:latin typeface="Calibri"/>
                        </a:rPr>
                        <a:t>                109.1 </a:t>
                      </a:r>
                    </a:p>
                  </a:txBody>
                  <a:tcPr marL="5880" marR="5880" marT="5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pPr algn="l" fontAlgn="b"/>
                      <a:endParaRPr lang="en-US" sz="1600" b="0" i="0" u="none" strike="noStrike">
                        <a:solidFill>
                          <a:srgbClr val="000000"/>
                        </a:solidFill>
                        <a:latin typeface="Calibri"/>
                      </a:endParaRPr>
                    </a:p>
                  </a:txBody>
                  <a:tcPr marL="5880" marR="5880" marT="5880"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r>
                        <a:rPr lang="en-US" sz="1600" b="0" i="0" u="none" strike="noStrike">
                          <a:solidFill>
                            <a:srgbClr val="000000"/>
                          </a:solidFill>
                          <a:latin typeface="Calibri"/>
                        </a:rPr>
                        <a:t>                  11.4 </a:t>
                      </a:r>
                    </a:p>
                  </a:txBody>
                  <a:tcPr marL="5880" marR="5880" marT="588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pPr algn="ctr" fontAlgn="b"/>
                      <a:endParaRPr lang="en-US" sz="1600" b="0" i="0" u="none" strike="noStrike" dirty="0">
                        <a:solidFill>
                          <a:srgbClr val="000000"/>
                        </a:solidFill>
                        <a:latin typeface="Calibri"/>
                      </a:endParaRPr>
                    </a:p>
                  </a:txBody>
                  <a:tcPr marL="5880" marR="5880" marT="5880"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600" b="0" i="0" u="none" strike="noStrike" dirty="0" smtClean="0">
                          <a:solidFill>
                            <a:srgbClr val="000000"/>
                          </a:solidFill>
                          <a:latin typeface="Calibri"/>
                        </a:rPr>
                        <a:t>10.5</a:t>
                      </a:r>
                      <a:endParaRPr lang="en-US" sz="1600" b="0" i="0" u="none" strike="noStrike" dirty="0">
                        <a:solidFill>
                          <a:srgbClr val="000000"/>
                        </a:solidFill>
                        <a:latin typeface="Calibri"/>
                      </a:endParaRPr>
                    </a:p>
                  </a:txBody>
                  <a:tcPr marL="5880" marR="5880" marT="5880"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r>
              <a:tr h="281419">
                <a:tc>
                  <a:txBody>
                    <a:bodyPr/>
                    <a:lstStyle/>
                    <a:p>
                      <a:pPr algn="l" fontAlgn="b"/>
                      <a:r>
                        <a:rPr lang="en-US" sz="1600" b="0" i="0" u="none" strike="noStrike" dirty="0">
                          <a:solidFill>
                            <a:srgbClr val="0070C0"/>
                          </a:solidFill>
                          <a:latin typeface="Calibri"/>
                        </a:rPr>
                        <a:t>Calgary</a:t>
                      </a:r>
                    </a:p>
                  </a:txBody>
                  <a:tcPr marL="5880" marR="5880" marT="5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600" b="0" i="0" u="none" strike="noStrike" dirty="0" smtClean="0">
                          <a:solidFill>
                            <a:srgbClr val="0070C0"/>
                          </a:solidFill>
                          <a:latin typeface="Calibri"/>
                        </a:rPr>
                        <a:t>4.7</a:t>
                      </a:r>
                      <a:endParaRPr lang="en-US" sz="1600" b="0" i="0" u="none" strike="noStrike" dirty="0">
                        <a:solidFill>
                          <a:srgbClr val="0070C0"/>
                        </a:solidFill>
                        <a:latin typeface="Calibri"/>
                      </a:endParaRPr>
                    </a:p>
                  </a:txBody>
                  <a:tcPr marL="5880" marR="5880" marT="5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pPr algn="l" fontAlgn="b"/>
                      <a:endParaRPr lang="en-US" sz="1600" b="0" i="0" u="none" strike="noStrike">
                        <a:solidFill>
                          <a:srgbClr val="0070C0"/>
                        </a:solidFill>
                        <a:latin typeface="Calibri"/>
                      </a:endParaRPr>
                    </a:p>
                  </a:txBody>
                  <a:tcPr marL="5880" marR="5880" marT="5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1600" b="0" i="0" u="none" strike="noStrike">
                          <a:solidFill>
                            <a:srgbClr val="0070C0"/>
                          </a:solidFill>
                          <a:latin typeface="Calibri"/>
                        </a:rPr>
                        <a:t>                479.1 </a:t>
                      </a:r>
                    </a:p>
                  </a:txBody>
                  <a:tcPr marL="5880" marR="5880" marT="5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pPr algn="l" fontAlgn="b"/>
                      <a:endParaRPr lang="en-US" sz="1600" b="0" i="0" u="none" strike="noStrike">
                        <a:solidFill>
                          <a:srgbClr val="0070C0"/>
                        </a:solidFill>
                        <a:latin typeface="Calibri"/>
                      </a:endParaRPr>
                    </a:p>
                  </a:txBody>
                  <a:tcPr marL="5880" marR="5880" marT="5880"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r>
                        <a:rPr lang="en-US" sz="1600" b="0" i="0" u="none" strike="noStrike">
                          <a:solidFill>
                            <a:srgbClr val="0070C0"/>
                          </a:solidFill>
                          <a:latin typeface="Calibri"/>
                        </a:rPr>
                        <a:t>                  57.8 </a:t>
                      </a:r>
                    </a:p>
                  </a:txBody>
                  <a:tcPr marL="5880" marR="5880" marT="588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pPr algn="ctr" fontAlgn="b"/>
                      <a:endParaRPr lang="en-US" sz="1600" b="0" i="0" u="none" strike="noStrike" dirty="0">
                        <a:solidFill>
                          <a:srgbClr val="0070C0"/>
                        </a:solidFill>
                        <a:latin typeface="Calibri"/>
                      </a:endParaRPr>
                    </a:p>
                  </a:txBody>
                  <a:tcPr marL="5880" marR="5880" marT="5880"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600" b="0" i="0" u="none" strike="noStrike" dirty="0" smtClean="0">
                          <a:solidFill>
                            <a:srgbClr val="0070C0"/>
                          </a:solidFill>
                          <a:latin typeface="Calibri"/>
                        </a:rPr>
                        <a:t>12.1</a:t>
                      </a:r>
                      <a:endParaRPr lang="en-US" sz="1600" b="0" i="0" u="none" strike="noStrike" dirty="0">
                        <a:solidFill>
                          <a:srgbClr val="0070C0"/>
                        </a:solidFill>
                        <a:latin typeface="Calibri"/>
                      </a:endParaRPr>
                    </a:p>
                  </a:txBody>
                  <a:tcPr marL="5880" marR="5880" marT="5880"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r>
              <a:tr h="281419">
                <a:tc>
                  <a:txBody>
                    <a:bodyPr/>
                    <a:lstStyle/>
                    <a:p>
                      <a:pPr algn="l" fontAlgn="b"/>
                      <a:r>
                        <a:rPr lang="en-US" sz="1600" b="0" i="0" u="none" strike="noStrike" dirty="0">
                          <a:solidFill>
                            <a:srgbClr val="000000"/>
                          </a:solidFill>
                          <a:latin typeface="Calibri"/>
                        </a:rPr>
                        <a:t>Edmonton</a:t>
                      </a:r>
                    </a:p>
                  </a:txBody>
                  <a:tcPr marL="5880" marR="5880" marT="5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600" b="0" i="0" u="none" strike="noStrike" dirty="0" smtClean="0">
                          <a:solidFill>
                            <a:srgbClr val="000000"/>
                          </a:solidFill>
                          <a:latin typeface="Calibri"/>
                        </a:rPr>
                        <a:t>4.4</a:t>
                      </a:r>
                      <a:endParaRPr lang="en-US" sz="1600" b="0" i="0" u="none" strike="noStrike" dirty="0">
                        <a:solidFill>
                          <a:srgbClr val="000000"/>
                        </a:solidFill>
                        <a:latin typeface="Calibri"/>
                      </a:endParaRPr>
                    </a:p>
                  </a:txBody>
                  <a:tcPr marL="5880" marR="5880" marT="5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pPr algn="l" fontAlgn="b"/>
                      <a:endParaRPr lang="en-US" sz="1600" b="0" i="0" u="none" strike="noStrike">
                        <a:solidFill>
                          <a:srgbClr val="000000"/>
                        </a:solidFill>
                        <a:latin typeface="Calibri"/>
                      </a:endParaRPr>
                    </a:p>
                  </a:txBody>
                  <a:tcPr marL="5880" marR="5880" marT="5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1600" b="0" i="0" u="none" strike="noStrike">
                          <a:solidFill>
                            <a:srgbClr val="000000"/>
                          </a:solidFill>
                          <a:latin typeface="Calibri"/>
                        </a:rPr>
                        <a:t>                446.5 </a:t>
                      </a:r>
                    </a:p>
                  </a:txBody>
                  <a:tcPr marL="5880" marR="5880" marT="5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pPr algn="l" fontAlgn="b"/>
                      <a:endParaRPr lang="en-US" sz="1600" b="0" i="0" u="none" strike="noStrike">
                        <a:solidFill>
                          <a:srgbClr val="000000"/>
                        </a:solidFill>
                        <a:latin typeface="Calibri"/>
                      </a:endParaRPr>
                    </a:p>
                  </a:txBody>
                  <a:tcPr marL="5880" marR="5880" marT="5880"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r>
                        <a:rPr lang="en-US" sz="1600" b="0" i="0" u="none" strike="noStrike">
                          <a:solidFill>
                            <a:srgbClr val="000000"/>
                          </a:solidFill>
                          <a:latin typeface="Calibri"/>
                        </a:rPr>
                        <a:t>                  65.5 </a:t>
                      </a:r>
                    </a:p>
                  </a:txBody>
                  <a:tcPr marL="5880" marR="5880" marT="588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pPr algn="ctr" fontAlgn="b"/>
                      <a:endParaRPr lang="en-US" sz="1600" b="0" i="0" u="none" strike="noStrike" dirty="0">
                        <a:solidFill>
                          <a:srgbClr val="000000"/>
                        </a:solidFill>
                        <a:latin typeface="Calibri"/>
                      </a:endParaRPr>
                    </a:p>
                  </a:txBody>
                  <a:tcPr marL="5880" marR="5880" marT="5880"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600" b="0" i="0" u="none" strike="noStrike" dirty="0" smtClean="0">
                          <a:solidFill>
                            <a:srgbClr val="000000"/>
                          </a:solidFill>
                          <a:latin typeface="Calibri"/>
                        </a:rPr>
                        <a:t>14.7</a:t>
                      </a:r>
                      <a:endParaRPr lang="en-US" sz="1600" b="0" i="0" u="none" strike="noStrike" dirty="0">
                        <a:solidFill>
                          <a:srgbClr val="000000"/>
                        </a:solidFill>
                        <a:latin typeface="Calibri"/>
                      </a:endParaRPr>
                    </a:p>
                  </a:txBody>
                  <a:tcPr marL="5880" marR="5880" marT="5880"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r>
              <a:tr h="281419">
                <a:tc>
                  <a:txBody>
                    <a:bodyPr/>
                    <a:lstStyle/>
                    <a:p>
                      <a:pPr algn="l" fontAlgn="b"/>
                      <a:r>
                        <a:rPr lang="en-US" sz="1600" b="0" i="0" u="none" strike="noStrike" dirty="0">
                          <a:solidFill>
                            <a:srgbClr val="000000"/>
                          </a:solidFill>
                          <a:latin typeface="Calibri"/>
                        </a:rPr>
                        <a:t>Vancouver</a:t>
                      </a:r>
                    </a:p>
                  </a:txBody>
                  <a:tcPr marL="5880" marR="5880" marT="5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600" b="0" i="0" u="none" strike="noStrike" dirty="0" smtClean="0">
                          <a:solidFill>
                            <a:srgbClr val="000000"/>
                          </a:solidFill>
                          <a:latin typeface="Calibri"/>
                        </a:rPr>
                        <a:t>6.8</a:t>
                      </a:r>
                      <a:endParaRPr lang="en-US" sz="1600" b="0" i="0" u="none" strike="noStrike" dirty="0">
                        <a:solidFill>
                          <a:srgbClr val="000000"/>
                        </a:solidFill>
                        <a:latin typeface="Calibri"/>
                      </a:endParaRPr>
                    </a:p>
                  </a:txBody>
                  <a:tcPr marL="5880" marR="5880" marT="5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pPr algn="l" fontAlgn="b"/>
                      <a:endParaRPr lang="en-US" sz="1600" b="0" i="0" u="none" strike="noStrike">
                        <a:solidFill>
                          <a:srgbClr val="000000"/>
                        </a:solidFill>
                        <a:latin typeface="Calibri"/>
                      </a:endParaRPr>
                    </a:p>
                  </a:txBody>
                  <a:tcPr marL="5880" marR="5880" marT="5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1600" b="0" i="0" u="none" strike="noStrike">
                          <a:solidFill>
                            <a:srgbClr val="000000"/>
                          </a:solidFill>
                          <a:latin typeface="Calibri"/>
                        </a:rPr>
                        <a:t>                933.0 </a:t>
                      </a:r>
                    </a:p>
                  </a:txBody>
                  <a:tcPr marL="5880" marR="5880" marT="5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pPr algn="l" fontAlgn="b"/>
                      <a:endParaRPr lang="en-US" sz="1600" b="0" i="0" u="none" strike="noStrike">
                        <a:solidFill>
                          <a:srgbClr val="000000"/>
                        </a:solidFill>
                        <a:latin typeface="Calibri"/>
                      </a:endParaRPr>
                    </a:p>
                  </a:txBody>
                  <a:tcPr marL="5880" marR="5880" marT="5880"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r>
                        <a:rPr lang="en-US" sz="1600" b="0" i="0" u="none" strike="noStrike">
                          <a:solidFill>
                            <a:srgbClr val="000000"/>
                          </a:solidFill>
                          <a:latin typeface="Calibri"/>
                        </a:rPr>
                        <a:t>                  87.6 </a:t>
                      </a:r>
                    </a:p>
                  </a:txBody>
                  <a:tcPr marL="5880" marR="5880" marT="588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pPr algn="ctr" fontAlgn="b"/>
                      <a:endParaRPr lang="en-US" sz="1600" b="0" i="0" u="none" strike="noStrike" dirty="0">
                        <a:solidFill>
                          <a:srgbClr val="000000"/>
                        </a:solidFill>
                        <a:latin typeface="Calibri"/>
                      </a:endParaRPr>
                    </a:p>
                  </a:txBody>
                  <a:tcPr marL="5880" marR="5880" marT="5880"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600" b="0" i="0" u="none" strike="noStrike" dirty="0" smtClean="0">
                          <a:solidFill>
                            <a:srgbClr val="000000"/>
                          </a:solidFill>
                          <a:latin typeface="Calibri"/>
                        </a:rPr>
                        <a:t>9.4</a:t>
                      </a:r>
                      <a:endParaRPr lang="en-US" sz="1600" b="0" i="0" u="none" strike="noStrike" dirty="0">
                        <a:solidFill>
                          <a:srgbClr val="000000"/>
                        </a:solidFill>
                        <a:latin typeface="Calibri"/>
                      </a:endParaRPr>
                    </a:p>
                  </a:txBody>
                  <a:tcPr marL="5880" marR="5880" marT="5880"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r>
              <a:tr h="281419">
                <a:tc>
                  <a:txBody>
                    <a:bodyPr/>
                    <a:lstStyle/>
                    <a:p>
                      <a:pPr algn="l" fontAlgn="b"/>
                      <a:r>
                        <a:rPr lang="en-US" sz="1600" b="0" i="0" u="none" strike="noStrike" dirty="0">
                          <a:solidFill>
                            <a:srgbClr val="000000"/>
                          </a:solidFill>
                          <a:latin typeface="Calibri"/>
                        </a:rPr>
                        <a:t>Victoria</a:t>
                      </a:r>
                    </a:p>
                  </a:txBody>
                  <a:tcPr marL="5880" marR="5880" marT="5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a:txBody>
                    <a:bodyPr/>
                    <a:lstStyle/>
                    <a:p>
                      <a:pPr algn="ctr" fontAlgn="b"/>
                      <a:r>
                        <a:rPr lang="en-US" sz="1600" b="0" i="0" u="none" strike="noStrike" dirty="0" smtClean="0">
                          <a:solidFill>
                            <a:srgbClr val="000000"/>
                          </a:solidFill>
                          <a:latin typeface="Calibri"/>
                        </a:rPr>
                        <a:t>5.3</a:t>
                      </a:r>
                      <a:endParaRPr lang="en-US" sz="1600" b="0" i="0" u="none" strike="noStrike" dirty="0">
                        <a:solidFill>
                          <a:srgbClr val="000000"/>
                        </a:solidFill>
                        <a:latin typeface="Calibri"/>
                      </a:endParaRPr>
                    </a:p>
                  </a:txBody>
                  <a:tcPr marL="5880" marR="5880" marT="5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pPr algn="l" fontAlgn="b"/>
                      <a:endParaRPr lang="en-US" sz="1600" b="0" i="0" u="none" strike="noStrike">
                        <a:solidFill>
                          <a:srgbClr val="000000"/>
                        </a:solidFill>
                        <a:latin typeface="Calibri"/>
                      </a:endParaRPr>
                    </a:p>
                  </a:txBody>
                  <a:tcPr marL="5880" marR="5880" marT="5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a:txBody>
                    <a:bodyPr/>
                    <a:lstStyle/>
                    <a:p>
                      <a:pPr algn="l" fontAlgn="b"/>
                      <a:r>
                        <a:rPr lang="en-US" sz="1600" b="0" i="0" u="none" strike="noStrike">
                          <a:solidFill>
                            <a:srgbClr val="000000"/>
                          </a:solidFill>
                          <a:latin typeface="Calibri"/>
                        </a:rPr>
                        <a:t>                137.0 </a:t>
                      </a:r>
                    </a:p>
                  </a:txBody>
                  <a:tcPr marL="5880" marR="5880" marT="5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pPr algn="l" fontAlgn="b"/>
                      <a:endParaRPr lang="en-US" sz="1600" b="0" i="0" u="none" strike="noStrike" dirty="0">
                        <a:solidFill>
                          <a:srgbClr val="000000"/>
                        </a:solidFill>
                        <a:latin typeface="Calibri"/>
                      </a:endParaRPr>
                    </a:p>
                  </a:txBody>
                  <a:tcPr marL="5880" marR="5880" marT="588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gridSpan="2">
                  <a:txBody>
                    <a:bodyPr/>
                    <a:lstStyle/>
                    <a:p>
                      <a:pPr algn="l" fontAlgn="b"/>
                      <a:r>
                        <a:rPr lang="en-US" sz="1600" b="0" i="0" u="none" strike="noStrike" dirty="0">
                          <a:solidFill>
                            <a:srgbClr val="000000"/>
                          </a:solidFill>
                          <a:latin typeface="Calibri"/>
                        </a:rPr>
                        <a:t>                  21.3 </a:t>
                      </a:r>
                    </a:p>
                  </a:txBody>
                  <a:tcPr marL="5880" marR="5880" marT="588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hMerge="1">
                  <a:txBody>
                    <a:bodyPr/>
                    <a:lstStyle/>
                    <a:p>
                      <a:pPr algn="ctr" fontAlgn="b"/>
                      <a:endParaRPr lang="en-US" sz="1600" b="0" i="0" u="none" strike="noStrike" dirty="0">
                        <a:solidFill>
                          <a:srgbClr val="000000"/>
                        </a:solidFill>
                        <a:latin typeface="Calibri"/>
                      </a:endParaRPr>
                    </a:p>
                  </a:txBody>
                  <a:tcPr marL="5880" marR="5880" marT="588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a:txBody>
                    <a:bodyPr/>
                    <a:lstStyle/>
                    <a:p>
                      <a:pPr algn="ctr" fontAlgn="b"/>
                      <a:r>
                        <a:rPr lang="en-US" sz="1600" b="0" i="0" u="none" strike="noStrike" dirty="0" smtClean="0">
                          <a:solidFill>
                            <a:srgbClr val="000000"/>
                          </a:solidFill>
                          <a:latin typeface="Calibri"/>
                        </a:rPr>
                        <a:t>15.5</a:t>
                      </a:r>
                      <a:endParaRPr lang="en-US" sz="1600" b="0" i="0" u="none" strike="noStrike" dirty="0">
                        <a:solidFill>
                          <a:srgbClr val="000000"/>
                        </a:solidFill>
                        <a:latin typeface="Calibri"/>
                      </a:endParaRPr>
                    </a:p>
                  </a:txBody>
                  <a:tcPr marL="5880" marR="5880" marT="588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r>
              <a:tr h="306322">
                <a:tc gridSpan="8">
                  <a:txBody>
                    <a:bodyPr/>
                    <a:lstStyle/>
                    <a:p>
                      <a:pPr algn="l" fontAlgn="b"/>
                      <a:r>
                        <a:rPr lang="en-US" sz="1000" b="0" i="0" u="none" strike="noStrike" baseline="30000" dirty="0">
                          <a:solidFill>
                            <a:srgbClr val="000000"/>
                          </a:solidFill>
                          <a:latin typeface="Calibri"/>
                        </a:rPr>
                        <a:t>1</a:t>
                      </a:r>
                      <a:r>
                        <a:rPr lang="en-US" sz="1000" b="0" i="0" u="none" strike="noStrike" dirty="0">
                          <a:solidFill>
                            <a:srgbClr val="000000"/>
                          </a:solidFill>
                          <a:latin typeface="Calibri"/>
                        </a:rPr>
                        <a:t>  'Total households' excludes those households with missing values for food security.  That is, they did not provide a response to one or more questions on the household food security module.</a:t>
                      </a:r>
                    </a:p>
                  </a:txBody>
                  <a:tcPr marL="5880" marR="5880" marT="5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endParaRPr lang="en-US"/>
                    </a:p>
                  </a:txBody>
                  <a:tcPr marL="5880" marR="5880" marT="5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77145">
                <a:tc gridSpan="9">
                  <a:txBody>
                    <a:bodyPr/>
                    <a:lstStyle/>
                    <a:p>
                      <a:pPr algn="l" fontAlgn="b"/>
                      <a:r>
                        <a:rPr lang="en-US" sz="1000" b="0" i="0" u="none" strike="noStrike" baseline="30000" dirty="0">
                          <a:solidFill>
                            <a:srgbClr val="000000"/>
                          </a:solidFill>
                          <a:latin typeface="Calibri"/>
                        </a:rPr>
                        <a:t>2</a:t>
                      </a:r>
                      <a:r>
                        <a:rPr lang="en-US" sz="1000" b="0" i="0" u="none" strike="noStrike" dirty="0">
                          <a:solidFill>
                            <a:srgbClr val="000000"/>
                          </a:solidFill>
                          <a:latin typeface="Calibri"/>
                        </a:rPr>
                        <a:t> For CMAs other than Montreal, Toronto and Vancouver household numbers have been rounded to the nearest 50.</a:t>
                      </a:r>
                    </a:p>
                  </a:txBody>
                  <a:tcPr marL="5880" marR="5880" marT="5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56060">
                <a:tc gridSpan="2">
                  <a:txBody>
                    <a:bodyPr/>
                    <a:lstStyle/>
                    <a:p>
                      <a:pPr algn="l" fontAlgn="b"/>
                      <a:endParaRPr lang="en-US" sz="1000" b="0" i="0" u="none" strike="noStrike">
                        <a:solidFill>
                          <a:srgbClr val="000000"/>
                        </a:solidFill>
                        <a:latin typeface="Calibri"/>
                      </a:endParaRPr>
                    </a:p>
                  </a:txBody>
                  <a:tcPr marL="5880" marR="5880" marT="588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l" fontAlgn="b"/>
                      <a:endParaRPr lang="en-US" sz="1000" b="0" i="0" u="none" strike="noStrike" dirty="0">
                        <a:solidFill>
                          <a:srgbClr val="000000"/>
                        </a:solidFill>
                        <a:latin typeface="Calibri"/>
                      </a:endParaRPr>
                    </a:p>
                  </a:txBody>
                  <a:tcPr marL="5880" marR="5880" marT="588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l" fontAlgn="b"/>
                      <a:endParaRPr lang="en-US" sz="1000" b="0" i="0" u="none" strike="noStrike">
                        <a:solidFill>
                          <a:srgbClr val="000000"/>
                        </a:solidFill>
                        <a:latin typeface="Calibri"/>
                      </a:endParaRPr>
                    </a:p>
                  </a:txBody>
                  <a:tcPr marL="5880" marR="5880" marT="588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3">
                  <a:txBody>
                    <a:bodyPr/>
                    <a:lstStyle/>
                    <a:p>
                      <a:pPr algn="l" fontAlgn="b"/>
                      <a:endParaRPr lang="en-US" sz="1000" b="0" i="0" u="none" strike="noStrike">
                        <a:solidFill>
                          <a:srgbClr val="000000"/>
                        </a:solidFill>
                        <a:latin typeface="Calibri"/>
                      </a:endParaRPr>
                    </a:p>
                  </a:txBody>
                  <a:tcPr marL="5880" marR="5880" marT="588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r>
              <a:tr h="246217">
                <a:tc gridSpan="4">
                  <a:txBody>
                    <a:bodyPr/>
                    <a:lstStyle/>
                    <a:p>
                      <a:pPr algn="l" fontAlgn="b"/>
                      <a:r>
                        <a:rPr lang="en-US" sz="1600" b="0" i="0" u="none" strike="noStrike" dirty="0">
                          <a:solidFill>
                            <a:srgbClr val="000000"/>
                          </a:solidFill>
                          <a:latin typeface="Calibri"/>
                        </a:rPr>
                        <a:t>Average of all CMAs</a:t>
                      </a:r>
                    </a:p>
                  </a:txBody>
                  <a:tcPr marL="5880" marR="5880" marT="588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l" fontAlgn="b"/>
                      <a:r>
                        <a:rPr lang="en-US" sz="1600" b="0" i="0" u="none" strike="noStrike" dirty="0">
                          <a:solidFill>
                            <a:srgbClr val="000000"/>
                          </a:solidFill>
                          <a:latin typeface="Calibri"/>
                        </a:rPr>
                        <a:t>                915.9 </a:t>
                      </a:r>
                    </a:p>
                  </a:txBody>
                  <a:tcPr marL="5880" marR="5880" marT="5880" marB="0" anchor="b">
                    <a:lnL>
                      <a:noFill/>
                    </a:lnL>
                    <a:lnR>
                      <a:noFill/>
                    </a:lnR>
                    <a:lnT>
                      <a:noFill/>
                    </a:lnT>
                    <a:lnB>
                      <a:noFill/>
                    </a:lnB>
                  </a:tcPr>
                </a:tc>
                <a:tc hMerge="1">
                  <a:txBody>
                    <a:bodyPr/>
                    <a:lstStyle/>
                    <a:p>
                      <a:endParaRPr lang="en-US"/>
                    </a:p>
                  </a:txBody>
                  <a:tcPr/>
                </a:tc>
                <a:tc gridSpan="3">
                  <a:txBody>
                    <a:bodyPr/>
                    <a:lstStyle/>
                    <a:p>
                      <a:pPr algn="ctr" fontAlgn="b"/>
                      <a:r>
                        <a:rPr lang="en-US" sz="1600" b="0" i="0" u="none" strike="noStrike" dirty="0" smtClean="0">
                          <a:solidFill>
                            <a:srgbClr val="000000"/>
                          </a:solidFill>
                          <a:latin typeface="Calibri"/>
                        </a:rPr>
                        <a:t>12.2  </a:t>
                      </a:r>
                      <a:endParaRPr lang="en-US" sz="1600" b="0" i="0" u="none" strike="noStrike" dirty="0">
                        <a:solidFill>
                          <a:srgbClr val="000000"/>
                        </a:solidFill>
                        <a:latin typeface="Calibri"/>
                      </a:endParaRPr>
                    </a:p>
                  </a:txBody>
                  <a:tcPr marL="5880" marR="5880" marT="5880" marB="0" anchor="b">
                    <a:lnL>
                      <a:noFill/>
                    </a:lnL>
                    <a:lnR>
                      <a:noFill/>
                    </a:lnR>
                    <a:lnT>
                      <a:noFill/>
                    </a:lnT>
                    <a:lnB>
                      <a:noFill/>
                    </a:lnB>
                  </a:tcPr>
                </a:tc>
                <a:tc hMerge="1">
                  <a:txBody>
                    <a:bodyPr/>
                    <a:lstStyle/>
                    <a:p>
                      <a:endParaRPr lang="en-US"/>
                    </a:p>
                  </a:txBody>
                  <a:tcPr/>
                </a:tc>
                <a:tc hMerge="1">
                  <a:txBody>
                    <a:bodyPr/>
                    <a:lstStyle/>
                    <a:p>
                      <a:endParaRPr lang="en-US"/>
                    </a:p>
                  </a:txBody>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AllFI_WPHR1perc_change"/>
          <p:cNvPicPr>
            <a:picLocks noChangeAspect="1" noChangeArrowheads="1"/>
          </p:cNvPicPr>
          <p:nvPr/>
        </p:nvPicPr>
        <p:blipFill>
          <a:blip r:embed="rId2" cstate="print"/>
          <a:srcRect/>
          <a:stretch>
            <a:fillRect/>
          </a:stretch>
        </p:blipFill>
        <p:spPr bwMode="auto">
          <a:xfrm>
            <a:off x="142875" y="0"/>
            <a:ext cx="8848725" cy="6837363"/>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633</TotalTime>
  <Words>817</Words>
  <Application>Microsoft Office PowerPoint</Application>
  <PresentationFormat>On-screen Show (4:3)</PresentationFormat>
  <Paragraphs>167</Paragraphs>
  <Slides>16</Slides>
  <Notes>7</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Urban</vt:lpstr>
      <vt:lpstr>Why public health should reconsider its alignment with the community food security movement</vt:lpstr>
      <vt:lpstr>Learning objectives</vt:lpstr>
      <vt:lpstr>Food Insecurity </vt:lpstr>
      <vt:lpstr>  Food insecurity is not the flip side of food security and the distinctions are terribly important</vt:lpstr>
      <vt:lpstr>Slide 5</vt:lpstr>
      <vt:lpstr>Slide 6</vt:lpstr>
      <vt:lpstr>Slide 7</vt:lpstr>
      <vt:lpstr>Slide 8</vt:lpstr>
      <vt:lpstr>Slide 9</vt:lpstr>
      <vt:lpstr>Slide 10</vt:lpstr>
      <vt:lpstr>Main FI drivers           Best FI Policy Practices </vt:lpstr>
      <vt:lpstr>Dominant responses in the name of food (in)security</vt:lpstr>
      <vt:lpstr>Slide 13</vt:lpstr>
      <vt:lpstr>Why public health should  rethink its involvement with ‘community food security’</vt:lpstr>
      <vt:lpstr>http://nutritionalsciences.lamp.utoronto.ca</vt:lpstr>
      <vt:lpstr>Thank you</vt:lpstr>
    </vt:vector>
  </TitlesOfParts>
  <Company>University of Calgary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public health should reconsider its alignment with the community food security movement</dc:title>
  <dc:creator>test</dc:creator>
  <cp:lastModifiedBy>Faculty of Medicine</cp:lastModifiedBy>
  <cp:revision>77</cp:revision>
  <dcterms:created xsi:type="dcterms:W3CDTF">2013-04-13T23:43:25Z</dcterms:created>
  <dcterms:modified xsi:type="dcterms:W3CDTF">2013-05-30T20:02:11Z</dcterms:modified>
</cp:coreProperties>
</file>